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8" r:id="rId1"/>
  </p:sldMasterIdLst>
  <p:notesMasterIdLst>
    <p:notesMasterId r:id="rId94"/>
  </p:notesMasterIdLst>
  <p:handoutMasterIdLst>
    <p:handoutMasterId r:id="rId95"/>
  </p:handoutMasterIdLst>
  <p:sldIdLst>
    <p:sldId id="256" r:id="rId2"/>
    <p:sldId id="337" r:id="rId3"/>
    <p:sldId id="421" r:id="rId4"/>
    <p:sldId id="422" r:id="rId5"/>
    <p:sldId id="423" r:id="rId6"/>
    <p:sldId id="425" r:id="rId7"/>
    <p:sldId id="424" r:id="rId8"/>
    <p:sldId id="427" r:id="rId9"/>
    <p:sldId id="470" r:id="rId10"/>
    <p:sldId id="429" r:id="rId11"/>
    <p:sldId id="431" r:id="rId12"/>
    <p:sldId id="432" r:id="rId13"/>
    <p:sldId id="435" r:id="rId14"/>
    <p:sldId id="465" r:id="rId15"/>
    <p:sldId id="447" r:id="rId16"/>
    <p:sldId id="466" r:id="rId17"/>
    <p:sldId id="467" r:id="rId18"/>
    <p:sldId id="468" r:id="rId19"/>
    <p:sldId id="469" r:id="rId20"/>
    <p:sldId id="450" r:id="rId21"/>
    <p:sldId id="451" r:id="rId22"/>
    <p:sldId id="452" r:id="rId23"/>
    <p:sldId id="453" r:id="rId24"/>
    <p:sldId id="471" r:id="rId25"/>
    <p:sldId id="472" r:id="rId26"/>
    <p:sldId id="473" r:id="rId27"/>
    <p:sldId id="474" r:id="rId28"/>
    <p:sldId id="455" r:id="rId29"/>
    <p:sldId id="456" r:id="rId30"/>
    <p:sldId id="522" r:id="rId31"/>
    <p:sldId id="528" r:id="rId32"/>
    <p:sldId id="434" r:id="rId33"/>
    <p:sldId id="530" r:id="rId34"/>
    <p:sldId id="406" r:id="rId35"/>
    <p:sldId id="475" r:id="rId36"/>
    <p:sldId id="445" r:id="rId37"/>
    <p:sldId id="488" r:id="rId38"/>
    <p:sldId id="457" r:id="rId39"/>
    <p:sldId id="529" r:id="rId40"/>
    <p:sldId id="514" r:id="rId41"/>
    <p:sldId id="458" r:id="rId42"/>
    <p:sldId id="478" r:id="rId43"/>
    <p:sldId id="479" r:id="rId44"/>
    <p:sldId id="515" r:id="rId45"/>
    <p:sldId id="482" r:id="rId46"/>
    <p:sldId id="523" r:id="rId47"/>
    <p:sldId id="481" r:id="rId48"/>
    <p:sldId id="516" r:id="rId49"/>
    <p:sldId id="485" r:id="rId50"/>
    <p:sldId id="462" r:id="rId51"/>
    <p:sldId id="443" r:id="rId52"/>
    <p:sldId id="407" r:id="rId53"/>
    <p:sldId id="413" r:id="rId54"/>
    <p:sldId id="489" r:id="rId55"/>
    <p:sldId id="490" r:id="rId56"/>
    <p:sldId id="491" r:id="rId57"/>
    <p:sldId id="492" r:id="rId58"/>
    <p:sldId id="417" r:id="rId59"/>
    <p:sldId id="517" r:id="rId60"/>
    <p:sldId id="388" r:id="rId61"/>
    <p:sldId id="486" r:id="rId62"/>
    <p:sldId id="494" r:id="rId63"/>
    <p:sldId id="518" r:id="rId64"/>
    <p:sldId id="416" r:id="rId65"/>
    <p:sldId id="418" r:id="rId66"/>
    <p:sldId id="498" r:id="rId67"/>
    <p:sldId id="520" r:id="rId68"/>
    <p:sldId id="499" r:id="rId69"/>
    <p:sldId id="519" r:id="rId70"/>
    <p:sldId id="497" r:id="rId71"/>
    <p:sldId id="444" r:id="rId72"/>
    <p:sldId id="501" r:id="rId73"/>
    <p:sldId id="503" r:id="rId74"/>
    <p:sldId id="511" r:id="rId75"/>
    <p:sldId id="504" r:id="rId76"/>
    <p:sldId id="524" r:id="rId77"/>
    <p:sldId id="505" r:id="rId78"/>
    <p:sldId id="512" r:id="rId79"/>
    <p:sldId id="527" r:id="rId80"/>
    <p:sldId id="525" r:id="rId81"/>
    <p:sldId id="513" r:id="rId82"/>
    <p:sldId id="506" r:id="rId83"/>
    <p:sldId id="437" r:id="rId84"/>
    <p:sldId id="459" r:id="rId85"/>
    <p:sldId id="460" r:id="rId86"/>
    <p:sldId id="461" r:id="rId87"/>
    <p:sldId id="438" r:id="rId88"/>
    <p:sldId id="440" r:id="rId89"/>
    <p:sldId id="441" r:id="rId90"/>
    <p:sldId id="442" r:id="rId91"/>
    <p:sldId id="500" r:id="rId92"/>
    <p:sldId id="526" r:id="rId93"/>
  </p:sldIdLst>
  <p:sldSz cx="12192000" cy="6858000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0D0D0D"/>
    <a:srgbClr val="B9CDE5"/>
    <a:srgbClr val="7F7F7F"/>
    <a:srgbClr val="558ED5"/>
    <a:srgbClr val="F0F4EB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52" autoAdjust="0"/>
    <p:restoredTop sz="96663" autoAdjust="0"/>
  </p:normalViewPr>
  <p:slideViewPr>
    <p:cSldViewPr>
      <p:cViewPr varScale="1">
        <p:scale>
          <a:sx n="115" d="100"/>
          <a:sy n="115" d="100"/>
        </p:scale>
        <p:origin x="240" y="192"/>
      </p:cViewPr>
      <p:guideLst/>
    </p:cSldViewPr>
  </p:slideViewPr>
  <p:outlineViewPr>
    <p:cViewPr>
      <p:scale>
        <a:sx n="33" d="100"/>
        <a:sy n="33" d="100"/>
      </p:scale>
      <p:origin x="0" y="-176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56"/>
    </p:cViewPr>
  </p:sorterViewPr>
  <p:notesViewPr>
    <p:cSldViewPr>
      <p:cViewPr varScale="1">
        <p:scale>
          <a:sx n="87" d="100"/>
          <a:sy n="87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4196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9C99D881-1BA8-47E3-8087-A33B3D05380C}" type="datetimeFigureOut">
              <a:rPr lang="zh-TW" altLang="en-US" smtClean="0"/>
              <a:pPr>
                <a:defRPr/>
              </a:pPr>
              <a:t>2022/6/23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TW" altLang="en-US" noProof="0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charset="0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ea typeface="標楷體" panose="03000509000000000000" pitchFamily="65" charset="-120"/>
              </a:defRPr>
            </a:lvl1pPr>
          </a:lstStyle>
          <a:p>
            <a:fld id="{F3C22385-CAA0-4EFB-8C52-3A339611FBA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58359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76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580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94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80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46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93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617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44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833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733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55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26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122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28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229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653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050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302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8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479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459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60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98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531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799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1216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100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852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755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637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47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677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27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9800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7697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82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606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0982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39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862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9107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4500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9094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29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4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1099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112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069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344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0259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5155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5480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142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9702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11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0605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5946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527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7479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5000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3274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3660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6501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0846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0103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93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7030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6156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3914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7599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4388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0806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5207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5491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624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6686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335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7383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325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0361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81166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1002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2251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6136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4377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1627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5985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54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7714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22385-CAA0-4EFB-8C52-3A339611FBAA}" type="slidenum">
              <a:rPr lang="zh-TW" altLang="en-US" smtClean="0"/>
              <a:pPr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55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3968" y="1285861"/>
            <a:ext cx="10363200" cy="1470025"/>
          </a:xfrm>
        </p:spPr>
        <p:txBody>
          <a:bodyPr/>
          <a:lstStyle>
            <a:lvl1pPr algn="l"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3968" y="307181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78709B-5ED1-4F47-9034-181D5E89451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010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FA5720-6E08-417B-8EC5-5E35B1FBB45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0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B10B23-78D3-445E-9407-4C201116A92D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7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zh-TW" altLang="en-US" sz="4400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AD93C-8EEF-4379-A78B-96216FC7FD3F}" type="slidenum">
              <a:rPr lang="zh-TW" altLang="en-US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04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DF79AD-2384-48E3-B869-3F4D11EB551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830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1E97C2-70A3-479A-9612-05F2070A9FDE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866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1F691-F6DB-4F1E-B95E-C09ABA56196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038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zh-TW" altLang="en-US" sz="4400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29EDC8-3784-46CD-AB4F-BB2CB751D57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7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D646A9-3ADA-47D5-97FE-BF1760163C14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430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C7CCA-1727-43A2-B742-8F1A8FADCB1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017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1C14A9-CF21-4233-96EB-37376F904A6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60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accent5">
                    <a:lumMod val="50000"/>
                  </a:schemeClr>
                </a:solidFill>
                <a:latin typeface="+mn-lt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accent5">
                    <a:lumMod val="50000"/>
                  </a:schemeClr>
                </a:solidFill>
                <a:latin typeface="+mn-lt"/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r>
              <a:rPr lang="zh-TW" altLang="en-US" dirty="0"/>
              <a:t>軟體系統實驗室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fld id="{3A66BFD9-D831-4F81-9255-F3CCDA5FC4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ln w="1841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微軟正黑體" pitchFamily="34" charset="-120"/>
          <a:ea typeface="微軟正黑體" pitchFamily="34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微軟正黑體" pitchFamily="34" charset="-120"/>
          <a:ea typeface="微軟正黑體" pitchFamily="34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微軟正黑體" pitchFamily="34" charset="-120"/>
          <a:ea typeface="微軟正黑體" pitchFamily="34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微軟正黑體" pitchFamily="34" charset="-120"/>
          <a:ea typeface="微軟正黑體" pitchFamily="34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002060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96753"/>
            <a:ext cx="9144000" cy="1542033"/>
          </a:xfrm>
        </p:spPr>
        <p:txBody>
          <a:bodyPr/>
          <a:lstStyle/>
          <a:p>
            <a:pPr algn="ctr"/>
            <a:br>
              <a:rPr lang="en-US" altLang="zh-TW" dirty="0"/>
            </a:br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基於</a:t>
            </a:r>
            <a:r>
              <a:rPr lang="en-US" altLang="zh-TW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Page Objects</a:t>
            </a:r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XPath</a:t>
            </a:r>
            <a:r>
              <a:rPr lang="zh-TW" altLang="en-US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br>
              <a:rPr lang="zh-TW" altLang="zh-TW" dirty="0">
                <a:effectLst/>
              </a:rPr>
            </a:br>
            <a:endParaRPr lang="zh-TW" altLang="en-US" dirty="0"/>
          </a:p>
        </p:txBody>
      </p:sp>
      <p:sp>
        <p:nvSpPr>
          <p:cNvPr id="13315" name="副標題 2"/>
          <p:cNvSpPr>
            <a:spLocks noGrp="1"/>
          </p:cNvSpPr>
          <p:nvPr>
            <p:ph type="subTitle" idx="1"/>
          </p:nvPr>
        </p:nvSpPr>
        <p:spPr>
          <a:xfrm>
            <a:off x="2667000" y="3071813"/>
            <a:ext cx="6400800" cy="1752600"/>
          </a:xfrm>
        </p:spPr>
        <p:txBody>
          <a:bodyPr/>
          <a:lstStyle/>
          <a:p>
            <a:r>
              <a:rPr lang="zh-TW" altLang="en-US" dirty="0">
                <a:solidFill>
                  <a:srgbClr val="F2F2F2"/>
                </a:solidFill>
              </a:rPr>
              <a:t>研究生：方子元</a:t>
            </a:r>
            <a:endParaRPr lang="en-US" altLang="zh-TW" dirty="0">
              <a:solidFill>
                <a:srgbClr val="F2F2F2"/>
              </a:solidFill>
            </a:endParaRPr>
          </a:p>
          <a:p>
            <a:r>
              <a:rPr lang="en-US" altLang="zh-TW" dirty="0">
                <a:solidFill>
                  <a:srgbClr val="F2F2F2"/>
                </a:solidFill>
              </a:rPr>
              <a:t>2022/06/24</a:t>
            </a:r>
          </a:p>
          <a:p>
            <a:endParaRPr lang="en-US" altLang="zh-TW" dirty="0">
              <a:solidFill>
                <a:srgbClr val="F2F2F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67001" y="4500564"/>
            <a:ext cx="6715125" cy="904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國立台北科技大學　資訊工程系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指導教授：鄭有進、謝金雲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10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D202981-9194-479D-B0A0-8ADE2269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18" y="1677861"/>
            <a:ext cx="5201964" cy="1964468"/>
          </a:xfrm>
          <a:prstGeom prst="rect">
            <a:avLst/>
          </a:prstGeom>
        </p:spPr>
      </p:pic>
      <p:sp>
        <p:nvSpPr>
          <p:cNvPr id="8" name="內容版面配置區 11">
            <a:extLst>
              <a:ext uri="{FF2B5EF4-FFF2-40B4-BE49-F238E27FC236}">
                <a16:creationId xmlns:a16="http://schemas.microsoft.com/office/drawing/2014/main" id="{86FF859B-3D1E-4B94-9AE9-3D00AB040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018" y="4006697"/>
            <a:ext cx="5201964" cy="1792734"/>
          </a:xfrm>
        </p:spPr>
        <p:txBody>
          <a:bodyPr/>
          <a:lstStyle/>
          <a:p>
            <a:r>
              <a:rPr lang="en-US" altLang="zh-TW" dirty="0"/>
              <a:t>/html/div/input</a:t>
            </a:r>
          </a:p>
          <a:p>
            <a:r>
              <a:rPr lang="en-US" altLang="zh-TW" dirty="0"/>
              <a:t>/html/div/input[@name='A']</a:t>
            </a:r>
          </a:p>
          <a:p>
            <a:r>
              <a:rPr lang="en-US" altLang="zh-TW" dirty="0"/>
              <a:t>//*[@name= 'A']</a:t>
            </a:r>
          </a:p>
        </p:txBody>
      </p:sp>
    </p:spTree>
    <p:extLst>
      <p:ext uri="{BB962C8B-B14F-4D97-AF65-F5344CB8AC3E}">
        <p14:creationId xmlns:p14="http://schemas.microsoft.com/office/powerpoint/2010/main" val="200004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Objects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11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8" name="內容版面配置區 11">
            <a:extLst>
              <a:ext uri="{FF2B5EF4-FFF2-40B4-BE49-F238E27FC236}">
                <a16:creationId xmlns:a16="http://schemas.microsoft.com/office/drawing/2014/main" id="{9CE5091B-B61D-48AF-88AC-C71C13F1B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624" y="2420888"/>
            <a:ext cx="6025976" cy="2600660"/>
          </a:xfrm>
        </p:spPr>
        <p:txBody>
          <a:bodyPr/>
          <a:lstStyle/>
          <a:p>
            <a:r>
              <a:rPr lang="zh-TW" altLang="en-US" dirty="0"/>
              <a:t>隱藏網頁元件定位和操作細節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對應網頁的樹狀結構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085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zh-TW" altLang="en-US" dirty="0">
                <a:solidFill>
                  <a:srgbClr val="95B3D7"/>
                </a:solidFill>
              </a:rPr>
              <a:t>研究動機及目標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相關背景知識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/>
              <a:t>基於</a:t>
            </a:r>
            <a:r>
              <a:rPr lang="en-US" altLang="zh-TW" dirty="0"/>
              <a:t>Page Objects</a:t>
            </a:r>
            <a:r>
              <a:rPr lang="zh-TW" altLang="en-US" dirty="0"/>
              <a:t>的</a:t>
            </a:r>
            <a:r>
              <a:rPr lang="en-US" altLang="zh-TW" dirty="0"/>
              <a:t>XPath</a:t>
            </a:r>
            <a:r>
              <a:rPr lang="zh-TW" altLang="en-US" dirty="0"/>
              <a:t>設計</a:t>
            </a:r>
            <a:endParaRPr lang="en-US" altLang="zh-TW" dirty="0"/>
          </a:p>
          <a:p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案例實作與分析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相關文獻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結論與未來研究方向</a:t>
            </a:r>
            <a:endParaRPr lang="en-US" altLang="zh-TW" dirty="0">
              <a:solidFill>
                <a:srgbClr val="95B3D7"/>
              </a:solidFill>
            </a:endParaRPr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12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091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基於</a:t>
            </a:r>
            <a:r>
              <a:rPr lang="en-US" altLang="zh-TW" dirty="0"/>
              <a:t>Page Objects</a:t>
            </a:r>
            <a:r>
              <a:rPr lang="zh-TW" altLang="en-US" dirty="0"/>
              <a:t>的</a:t>
            </a:r>
            <a:r>
              <a:rPr lang="en-US" altLang="zh-TW" dirty="0"/>
              <a:t>XPath</a:t>
            </a:r>
            <a:r>
              <a:rPr lang="zh-TW" altLang="en-US" dirty="0"/>
              <a:t>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13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F10577B6-DC30-4069-A848-220E7618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en-US" altLang="zh-TW" dirty="0"/>
              <a:t>Page Objects</a:t>
            </a:r>
          </a:p>
          <a:p>
            <a:pPr lvl="1"/>
            <a:r>
              <a:rPr lang="en-US" altLang="zh-TW" dirty="0"/>
              <a:t>Page Objects</a:t>
            </a:r>
            <a:r>
              <a:rPr lang="zh-TW" altLang="en-US" dirty="0"/>
              <a:t>實作</a:t>
            </a:r>
            <a:endParaRPr lang="en-US" altLang="zh-TW" dirty="0"/>
          </a:p>
          <a:p>
            <a:r>
              <a:rPr lang="en-US" altLang="zh-TW" dirty="0"/>
              <a:t>XPath</a:t>
            </a:r>
          </a:p>
          <a:p>
            <a:pPr lvl="1"/>
            <a:r>
              <a:rPr lang="zh-TW" altLang="en-US" dirty="0"/>
              <a:t>原本使用方式</a:t>
            </a:r>
            <a:endParaRPr lang="en-US" altLang="zh-TW" dirty="0"/>
          </a:p>
          <a:p>
            <a:pPr lvl="1"/>
            <a:r>
              <a:rPr lang="zh-TW" altLang="en-US" dirty="0"/>
              <a:t>撰寫</a:t>
            </a:r>
            <a:r>
              <a:rPr lang="en-US" altLang="zh-TW" dirty="0"/>
              <a:t>XPath</a:t>
            </a:r>
            <a:r>
              <a:rPr lang="zh-TW" altLang="en-US" dirty="0"/>
              <a:t>片段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Builder</a:t>
            </a:r>
            <a:r>
              <a:rPr lang="zh-TW" altLang="en-US" dirty="0"/>
              <a:t>組裝</a:t>
            </a:r>
            <a:r>
              <a:rPr lang="en-US" altLang="zh-TW" dirty="0"/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25649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基於</a:t>
            </a:r>
            <a:r>
              <a:rPr lang="en-US" altLang="zh-TW" dirty="0"/>
              <a:t>Page Objects</a:t>
            </a:r>
            <a:r>
              <a:rPr lang="zh-TW" altLang="en-US" dirty="0"/>
              <a:t>的</a:t>
            </a:r>
            <a:r>
              <a:rPr lang="en-US" altLang="zh-TW" dirty="0"/>
              <a:t>XPath</a:t>
            </a:r>
            <a:r>
              <a:rPr lang="zh-TW" altLang="en-US" dirty="0"/>
              <a:t>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14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F10577B6-DC30-4069-A848-220E7618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en-US" altLang="zh-TW" dirty="0"/>
              <a:t>Page Objects</a:t>
            </a:r>
          </a:p>
          <a:p>
            <a:pPr lvl="1"/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實作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en-US" altLang="zh-TW" dirty="0">
                <a:solidFill>
                  <a:srgbClr val="95B3D7"/>
                </a:solidFill>
              </a:rPr>
              <a:t>XPath</a:t>
            </a: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原本使用方式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撰寫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片段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使用</a:t>
            </a:r>
            <a:r>
              <a:rPr lang="en-US" altLang="zh-TW" dirty="0">
                <a:solidFill>
                  <a:srgbClr val="95B3D7"/>
                </a:solidFill>
              </a:rPr>
              <a:t>Builder</a:t>
            </a:r>
            <a:r>
              <a:rPr lang="zh-TW" altLang="en-US" dirty="0">
                <a:solidFill>
                  <a:srgbClr val="95B3D7"/>
                </a:solidFill>
              </a:rPr>
              <a:t>組裝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291795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Page objects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15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F10577B6-DC30-4069-A848-220E7618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472" y="1772816"/>
            <a:ext cx="3355391" cy="4464496"/>
          </a:xfrm>
        </p:spPr>
        <p:txBody>
          <a:bodyPr/>
          <a:lstStyle/>
          <a:p>
            <a:r>
              <a:rPr lang="en-US" altLang="zh-TW" dirty="0"/>
              <a:t>Page</a:t>
            </a:r>
          </a:p>
          <a:p>
            <a:pPr lvl="1"/>
            <a:r>
              <a:rPr lang="zh-TW" altLang="en-US" dirty="0"/>
              <a:t>頁面</a:t>
            </a:r>
            <a:endParaRPr lang="en-US" altLang="zh-TW" dirty="0"/>
          </a:p>
          <a:p>
            <a:r>
              <a:rPr lang="en-US" altLang="zh-TW" dirty="0"/>
              <a:t>Component</a:t>
            </a:r>
          </a:p>
          <a:p>
            <a:pPr lvl="1"/>
            <a:r>
              <a:rPr lang="zh-TW" altLang="en-US" dirty="0"/>
              <a:t>網頁元件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2435D43-EBE0-40F9-B3A3-646EC27D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48" y="1599506"/>
            <a:ext cx="5062585" cy="194421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5E1E0DA-CBBF-485F-810E-4045272FA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9" y="4101789"/>
            <a:ext cx="4320480" cy="19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3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基於</a:t>
            </a:r>
            <a:r>
              <a:rPr lang="en-US" altLang="zh-TW" dirty="0"/>
              <a:t>Page Objects</a:t>
            </a:r>
            <a:r>
              <a:rPr lang="zh-TW" altLang="en-US" dirty="0"/>
              <a:t>的</a:t>
            </a:r>
            <a:r>
              <a:rPr lang="en-US" altLang="zh-TW" dirty="0"/>
              <a:t>XPath</a:t>
            </a:r>
            <a:r>
              <a:rPr lang="zh-TW" altLang="en-US" dirty="0"/>
              <a:t>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16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F10577B6-DC30-4069-A848-220E7618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en-US" altLang="zh-TW" dirty="0"/>
              <a:t>Page Objects</a:t>
            </a:r>
          </a:p>
          <a:p>
            <a:pPr lvl="1"/>
            <a:r>
              <a:rPr lang="en-US" altLang="zh-TW" dirty="0"/>
              <a:t>Page Objects</a:t>
            </a:r>
            <a:r>
              <a:rPr lang="zh-TW" altLang="en-US" dirty="0"/>
              <a:t>實作</a:t>
            </a:r>
            <a:endParaRPr lang="en-US" altLang="zh-TW" dirty="0"/>
          </a:p>
          <a:p>
            <a:r>
              <a:rPr lang="en-US" altLang="zh-TW" dirty="0">
                <a:solidFill>
                  <a:srgbClr val="95B3D7"/>
                </a:solidFill>
              </a:rPr>
              <a:t>XPath</a:t>
            </a: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原本使用方式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撰寫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片段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使用</a:t>
            </a:r>
            <a:r>
              <a:rPr lang="en-US" altLang="zh-TW" dirty="0">
                <a:solidFill>
                  <a:srgbClr val="95B3D7"/>
                </a:solidFill>
              </a:rPr>
              <a:t>Builder</a:t>
            </a:r>
            <a:r>
              <a:rPr lang="zh-TW" altLang="en-US" dirty="0">
                <a:solidFill>
                  <a:srgbClr val="95B3D7"/>
                </a:solidFill>
              </a:rPr>
              <a:t>組裝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254723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Item Detail</a:t>
            </a:r>
            <a:r>
              <a:rPr lang="zh-TW" altLang="en-US" dirty="0"/>
              <a:t>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17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6B2DE3-25B8-40FC-891B-3200CF844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700808"/>
            <a:ext cx="6255559" cy="41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1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Page objects</a:t>
            </a:r>
            <a:r>
              <a:rPr lang="zh-TW" altLang="en-US" dirty="0"/>
              <a:t>類別圖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18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1C6D802-94DC-4D62-8BC1-40D8A8141E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556" y="1988840"/>
            <a:ext cx="742288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JSON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19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6A6E944-3C10-4438-89BF-320F43EB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484784"/>
            <a:ext cx="5105400" cy="4371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2EADE9A-F150-4EDA-B611-E312CE8D2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3195"/>
            <a:ext cx="50006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85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zh-TW" altLang="en-US" dirty="0"/>
              <a:t>研究動機及目標</a:t>
            </a:r>
            <a:endParaRPr lang="en-US" altLang="zh-TW" dirty="0"/>
          </a:p>
          <a:p>
            <a:r>
              <a:rPr lang="zh-TW" altLang="en-US" dirty="0"/>
              <a:t>相關背景知識</a:t>
            </a:r>
            <a:endParaRPr lang="en-US" altLang="zh-TW" dirty="0"/>
          </a:p>
          <a:p>
            <a:r>
              <a:rPr lang="zh-TW" altLang="en-US" dirty="0"/>
              <a:t>基於</a:t>
            </a:r>
            <a:r>
              <a:rPr lang="en-US" altLang="zh-TW" dirty="0"/>
              <a:t>Page Objects</a:t>
            </a:r>
            <a:r>
              <a:rPr lang="zh-TW" altLang="en-US" dirty="0"/>
              <a:t>的</a:t>
            </a:r>
            <a:r>
              <a:rPr lang="en-US" altLang="zh-TW" dirty="0"/>
              <a:t>XPath</a:t>
            </a:r>
            <a:r>
              <a:rPr lang="zh-TW" altLang="en-US" dirty="0"/>
              <a:t>設計</a:t>
            </a:r>
            <a:endParaRPr lang="en-US" altLang="zh-TW" dirty="0"/>
          </a:p>
          <a:p>
            <a:r>
              <a:rPr lang="en-US" altLang="zh-TW" dirty="0"/>
              <a:t>XPath</a:t>
            </a:r>
            <a:r>
              <a:rPr lang="zh-TW" altLang="en-US" dirty="0"/>
              <a:t>案例實作與分析</a:t>
            </a:r>
            <a:endParaRPr lang="en-US" altLang="zh-TW" dirty="0"/>
          </a:p>
          <a:p>
            <a:r>
              <a:rPr lang="zh-TW" altLang="en-US" dirty="0"/>
              <a:t>相關文獻</a:t>
            </a:r>
            <a:endParaRPr lang="en-US" altLang="zh-TW" dirty="0"/>
          </a:p>
          <a:p>
            <a:r>
              <a:rPr lang="zh-TW" altLang="en-US" dirty="0"/>
              <a:t>結論與未來研究方向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64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基於</a:t>
            </a:r>
            <a:r>
              <a:rPr lang="en-US" altLang="zh-TW" dirty="0"/>
              <a:t>Page Objects</a:t>
            </a:r>
            <a:r>
              <a:rPr lang="zh-TW" altLang="en-US" dirty="0"/>
              <a:t>的</a:t>
            </a:r>
            <a:r>
              <a:rPr lang="en-US" altLang="zh-TW" dirty="0"/>
              <a:t>XPath</a:t>
            </a:r>
            <a:r>
              <a:rPr lang="zh-TW" altLang="en-US" dirty="0"/>
              <a:t>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20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F10577B6-DC30-4069-A848-220E7618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en-US" altLang="zh-TW" dirty="0">
                <a:solidFill>
                  <a:srgbClr val="95B3D7"/>
                </a:solidFill>
              </a:rPr>
              <a:t>Page Objects</a:t>
            </a:r>
          </a:p>
          <a:p>
            <a:pPr lvl="1"/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實作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en-US" altLang="zh-TW" dirty="0"/>
              <a:t>XPath</a:t>
            </a:r>
          </a:p>
          <a:p>
            <a:pPr lvl="1"/>
            <a:r>
              <a:rPr lang="zh-TW" altLang="en-US" dirty="0"/>
              <a:t>原先使用方式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撰寫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片段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使用</a:t>
            </a:r>
            <a:r>
              <a:rPr lang="en-US" altLang="zh-TW" dirty="0">
                <a:solidFill>
                  <a:srgbClr val="95B3D7"/>
                </a:solidFill>
              </a:rPr>
              <a:t>Builder</a:t>
            </a:r>
            <a:r>
              <a:rPr lang="zh-TW" altLang="en-US" dirty="0">
                <a:solidFill>
                  <a:srgbClr val="95B3D7"/>
                </a:solidFill>
              </a:rPr>
              <a:t>組裝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76739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原先</a:t>
            </a:r>
            <a:r>
              <a:rPr lang="en-US" altLang="zh-TW" dirty="0"/>
              <a:t>XPath</a:t>
            </a:r>
            <a:r>
              <a:rPr lang="zh-TW" altLang="en-US" dirty="0"/>
              <a:t>使用方式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21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F10577B6-DC30-4069-A848-220E7618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0" y="1711008"/>
            <a:ext cx="4464496" cy="576064"/>
          </a:xfrm>
        </p:spPr>
        <p:txBody>
          <a:bodyPr/>
          <a:lstStyle/>
          <a:p>
            <a:r>
              <a:rPr lang="zh-TW" altLang="en-US" dirty="0"/>
              <a:t>以字串常量使用</a:t>
            </a:r>
            <a:r>
              <a:rPr lang="en-US" altLang="zh-TW" dirty="0"/>
              <a:t>XPath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8DF4B6F-D446-4B82-9BE8-7AE1C0D6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708920"/>
            <a:ext cx="96393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3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基於</a:t>
            </a:r>
            <a:r>
              <a:rPr lang="en-US" altLang="zh-TW" dirty="0"/>
              <a:t>Page Objects</a:t>
            </a:r>
            <a:r>
              <a:rPr lang="zh-TW" altLang="en-US" dirty="0"/>
              <a:t>的</a:t>
            </a:r>
            <a:r>
              <a:rPr lang="en-US" altLang="zh-TW" dirty="0"/>
              <a:t>XPath</a:t>
            </a:r>
            <a:r>
              <a:rPr lang="zh-TW" altLang="en-US" dirty="0"/>
              <a:t>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22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內容版面配置區 11">
            <a:extLst>
              <a:ext uri="{FF2B5EF4-FFF2-40B4-BE49-F238E27FC236}">
                <a16:creationId xmlns:a16="http://schemas.microsoft.com/office/drawing/2014/main" id="{62D4A582-8DF6-4B31-92D6-17EEE09BB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en-US" altLang="zh-TW" dirty="0">
                <a:solidFill>
                  <a:srgbClr val="95B3D7"/>
                </a:solidFill>
              </a:rPr>
              <a:t>Page Objects</a:t>
            </a:r>
          </a:p>
          <a:p>
            <a:pPr lvl="1"/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實作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en-US" altLang="zh-TW" dirty="0"/>
              <a:t>XPath</a:t>
            </a: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原先使用方式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/>
              <a:t>撰寫</a:t>
            </a:r>
            <a:r>
              <a:rPr lang="en-US" altLang="zh-TW" dirty="0"/>
              <a:t>XPath</a:t>
            </a:r>
            <a:r>
              <a:rPr lang="zh-TW" altLang="en-US" dirty="0"/>
              <a:t>片段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使用</a:t>
            </a:r>
            <a:r>
              <a:rPr lang="en-US" altLang="zh-TW" dirty="0">
                <a:solidFill>
                  <a:srgbClr val="95B3D7"/>
                </a:solidFill>
              </a:rPr>
              <a:t>Builder</a:t>
            </a:r>
            <a:r>
              <a:rPr lang="zh-TW" altLang="en-US" dirty="0">
                <a:solidFill>
                  <a:srgbClr val="95B3D7"/>
                </a:solidFill>
              </a:rPr>
              <a:t>組裝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2025911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撰寫</a:t>
            </a:r>
            <a:r>
              <a:rPr lang="en-US" altLang="zh-TW" dirty="0"/>
              <a:t>XPath</a:t>
            </a:r>
            <a:r>
              <a:rPr lang="zh-TW" altLang="en-US" dirty="0"/>
              <a:t>片段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23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1EF7863-A3E7-44F8-8781-DE9ED70718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73" y="2132856"/>
            <a:ext cx="697005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01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使用開發人員工具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24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D78E10-B7EA-4E12-AD34-F77B8E145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22" y="1916832"/>
            <a:ext cx="833235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7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撰寫</a:t>
            </a:r>
            <a:r>
              <a:rPr lang="en-US" altLang="zh-TW" dirty="0"/>
              <a:t>XPath</a:t>
            </a:r>
            <a:r>
              <a:rPr lang="zh-TW" altLang="en-US" dirty="0"/>
              <a:t>片段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25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802A0D-463B-46C6-9CF0-9D5C083E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2393285"/>
            <a:ext cx="8050502" cy="504056"/>
          </a:xfrm>
          <a:prstGeom prst="rect">
            <a:avLst/>
          </a:prstGeom>
        </p:spPr>
      </p:pic>
      <p:sp>
        <p:nvSpPr>
          <p:cNvPr id="8" name="內容版面配置區 11">
            <a:extLst>
              <a:ext uri="{FF2B5EF4-FFF2-40B4-BE49-F238E27FC236}">
                <a16:creationId xmlns:a16="http://schemas.microsoft.com/office/drawing/2014/main" id="{3D475342-850F-4C5D-AF79-31D06690F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5425" y="3717032"/>
            <a:ext cx="3502739" cy="720080"/>
          </a:xfrm>
        </p:spPr>
        <p:txBody>
          <a:bodyPr/>
          <a:lstStyle/>
          <a:p>
            <a:r>
              <a:rPr lang="en-US" altLang="zh-TW" dirty="0"/>
              <a:t>//*[@id='tiName']</a:t>
            </a:r>
          </a:p>
        </p:txBody>
      </p:sp>
    </p:spTree>
    <p:extLst>
      <p:ext uri="{BB962C8B-B14F-4D97-AF65-F5344CB8AC3E}">
        <p14:creationId xmlns:p14="http://schemas.microsoft.com/office/powerpoint/2010/main" val="3489879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JSON</a:t>
            </a:r>
            <a:r>
              <a:rPr lang="zh-TW" altLang="en-US" dirty="0"/>
              <a:t>內容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26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EDEFB7-1D49-4DD3-8EA5-BC40689E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59" y="1400681"/>
            <a:ext cx="4656212" cy="49574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5C48B8-CB54-4873-845F-70CF6BE4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172" y="1400681"/>
            <a:ext cx="4968552" cy="4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5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基於</a:t>
            </a:r>
            <a:r>
              <a:rPr lang="en-US" altLang="zh-TW" dirty="0"/>
              <a:t>Page Objects</a:t>
            </a:r>
            <a:r>
              <a:rPr lang="zh-TW" altLang="en-US" dirty="0"/>
              <a:t>的</a:t>
            </a:r>
            <a:r>
              <a:rPr lang="en-US" altLang="zh-TW" dirty="0"/>
              <a:t>XPath</a:t>
            </a:r>
            <a:r>
              <a:rPr lang="zh-TW" altLang="en-US" dirty="0"/>
              <a:t>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27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內容版面配置區 11">
            <a:extLst>
              <a:ext uri="{FF2B5EF4-FFF2-40B4-BE49-F238E27FC236}">
                <a16:creationId xmlns:a16="http://schemas.microsoft.com/office/drawing/2014/main" id="{62D4A582-8DF6-4B31-92D6-17EEE09BB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en-US" altLang="zh-TW" dirty="0">
                <a:solidFill>
                  <a:srgbClr val="95B3D7"/>
                </a:solidFill>
              </a:rPr>
              <a:t>Page Objects</a:t>
            </a:r>
          </a:p>
          <a:p>
            <a:pPr lvl="1"/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實作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en-US" altLang="zh-TW" dirty="0"/>
              <a:t>XPath</a:t>
            </a: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原先使用方式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撰寫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片段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Builder</a:t>
            </a:r>
            <a:r>
              <a:rPr lang="zh-TW" altLang="en-US" dirty="0"/>
              <a:t>組裝</a:t>
            </a:r>
            <a:r>
              <a:rPr lang="en-US" altLang="zh-TW" dirty="0"/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1681493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使用</a:t>
            </a:r>
            <a:r>
              <a:rPr lang="en-US" altLang="zh-TW" dirty="0"/>
              <a:t>Builder</a:t>
            </a:r>
            <a:r>
              <a:rPr lang="zh-TW" altLang="en-US" dirty="0"/>
              <a:t>組裝</a:t>
            </a:r>
            <a:r>
              <a:rPr lang="en-US" altLang="zh-TW" dirty="0"/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28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F10577B6-DC30-4069-A848-220E7618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612" y="2237507"/>
            <a:ext cx="6876764" cy="2977305"/>
          </a:xfrm>
        </p:spPr>
        <p:txBody>
          <a:bodyPr/>
          <a:lstStyle/>
          <a:p>
            <a:r>
              <a:rPr lang="zh-TW" altLang="en-US" dirty="0"/>
              <a:t>使底層</a:t>
            </a:r>
            <a:r>
              <a:rPr lang="en-US" altLang="zh-TW" dirty="0"/>
              <a:t>Component</a:t>
            </a:r>
            <a:r>
              <a:rPr lang="zh-TW" altLang="en-US" dirty="0"/>
              <a:t>擁有完整的</a:t>
            </a:r>
            <a:r>
              <a:rPr lang="en-US" altLang="zh-TW" dirty="0"/>
              <a:t>XPath</a:t>
            </a:r>
          </a:p>
          <a:p>
            <a:endParaRPr lang="en-US" altLang="zh-TW" dirty="0"/>
          </a:p>
          <a:p>
            <a:r>
              <a:rPr lang="zh-TW" altLang="en-US" dirty="0"/>
              <a:t>使用堆疊紀錄上層元件的</a:t>
            </a:r>
            <a:r>
              <a:rPr lang="en-US" altLang="zh-TW" dirty="0"/>
              <a:t>XPath</a:t>
            </a:r>
            <a:r>
              <a:rPr lang="zh-TW" altLang="en-US" dirty="0"/>
              <a:t>片段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8846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使用</a:t>
            </a:r>
            <a:r>
              <a:rPr lang="en-US" altLang="zh-TW" dirty="0"/>
              <a:t>Builder</a:t>
            </a:r>
            <a:r>
              <a:rPr lang="zh-TW" altLang="en-US" dirty="0"/>
              <a:t>組裝</a:t>
            </a:r>
            <a:r>
              <a:rPr lang="en-US" altLang="zh-TW" dirty="0"/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29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62862FC-42DF-46AB-A9D1-47562B95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1636768"/>
            <a:ext cx="6819900" cy="437197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678E65C-9314-4276-A5B8-C89CB0CD0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350" y="1636768"/>
            <a:ext cx="5184576" cy="14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14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zh-TW" altLang="en-US" dirty="0"/>
              <a:t>研究動機及目標</a:t>
            </a:r>
            <a:endParaRPr lang="en-US" altLang="zh-TW" dirty="0"/>
          </a:p>
          <a:p>
            <a:r>
              <a:rPr lang="zh-TW" altLang="en-US" dirty="0">
                <a:solidFill>
                  <a:srgbClr val="95B3D7"/>
                </a:solidFill>
              </a:rPr>
              <a:t>相關背景知識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基於</a:t>
            </a:r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的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設計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案例實作與分析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相關文獻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結論與未來研究方向</a:t>
            </a:r>
            <a:endParaRPr lang="en-US" altLang="zh-TW" dirty="0">
              <a:solidFill>
                <a:srgbClr val="95B3D7"/>
              </a:solidFill>
            </a:endParaRPr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7998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使用</a:t>
            </a:r>
            <a:r>
              <a:rPr lang="en-US" altLang="zh-TW" dirty="0"/>
              <a:t>Builder</a:t>
            </a:r>
            <a:r>
              <a:rPr lang="zh-TW" altLang="en-US" dirty="0"/>
              <a:t>組裝</a:t>
            </a:r>
            <a:r>
              <a:rPr lang="en-US" altLang="zh-TW" dirty="0"/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30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78C441-A7CF-4B5D-AB67-4CD6176A8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060848"/>
            <a:ext cx="691661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8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使用</a:t>
            </a:r>
            <a:r>
              <a:rPr lang="en-US" altLang="zh-TW" dirty="0"/>
              <a:t>Builder</a:t>
            </a:r>
            <a:r>
              <a:rPr lang="zh-TW" altLang="en-US" dirty="0"/>
              <a:t>組裝</a:t>
            </a:r>
            <a:r>
              <a:rPr lang="en-US" altLang="zh-TW" dirty="0"/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31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1C4B427-E428-4719-A506-13E9154CE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5" y="2060848"/>
            <a:ext cx="10789246" cy="36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33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zh-TW" altLang="en-US" dirty="0">
                <a:solidFill>
                  <a:srgbClr val="95B3D7"/>
                </a:solidFill>
              </a:rPr>
              <a:t>研究動機及目標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相關背景知識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基於</a:t>
            </a:r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的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設計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en-US" altLang="zh-TW" dirty="0"/>
              <a:t>XPath</a:t>
            </a:r>
            <a:r>
              <a:rPr lang="zh-TW" altLang="en-US" dirty="0"/>
              <a:t>案例實作與分析</a:t>
            </a:r>
            <a:endParaRPr lang="en-US" altLang="zh-TW" dirty="0"/>
          </a:p>
          <a:p>
            <a:r>
              <a:rPr lang="zh-TW" altLang="en-US" dirty="0">
                <a:solidFill>
                  <a:srgbClr val="95B3D7"/>
                </a:solidFill>
              </a:rPr>
              <a:t>相關文獻</a:t>
            </a:r>
            <a:endParaRPr lang="en-US" altLang="zh-TW" dirty="0"/>
          </a:p>
          <a:p>
            <a:r>
              <a:rPr lang="zh-TW" altLang="en-US" dirty="0">
                <a:solidFill>
                  <a:srgbClr val="95B3D7"/>
                </a:solidFill>
              </a:rPr>
              <a:t>結論與未來研究方向</a:t>
            </a:r>
            <a:endParaRPr lang="en-US" altLang="zh-TW" dirty="0">
              <a:solidFill>
                <a:srgbClr val="95B3D7"/>
              </a:solidFill>
            </a:endParaRPr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32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2841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產學合作案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783632" y="2169467"/>
            <a:ext cx="4968552" cy="3370807"/>
          </a:xfrm>
        </p:spPr>
        <p:txBody>
          <a:bodyPr/>
          <a:lstStyle/>
          <a:p>
            <a:r>
              <a:rPr lang="en-US" altLang="zh-TW" dirty="0"/>
              <a:t>Robot Framework</a:t>
            </a:r>
            <a:r>
              <a:rPr lang="zh-TW" altLang="en-US" dirty="0"/>
              <a:t>關鍵字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新增、使用及維護</a:t>
            </a:r>
            <a:r>
              <a:rPr lang="en-US" altLang="zh-TW" dirty="0"/>
              <a:t>XPath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33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3628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案例一：新增</a:t>
            </a:r>
            <a:r>
              <a:rPr lang="en-US" altLang="zh-TW" dirty="0"/>
              <a:t>XPath</a:t>
            </a:r>
          </a:p>
          <a:p>
            <a:endParaRPr lang="en-US" altLang="zh-TW" dirty="0"/>
          </a:p>
          <a:p>
            <a:r>
              <a:rPr lang="zh-TW" altLang="en-US" dirty="0"/>
              <a:t>案例二：定位相同類型元件中不同的操作元件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案例三：利用</a:t>
            </a:r>
            <a:r>
              <a:rPr lang="en-US" altLang="zh-TW" dirty="0"/>
              <a:t>Page Objects</a:t>
            </a:r>
            <a:r>
              <a:rPr lang="zh-TW" altLang="en-US" dirty="0"/>
              <a:t>縮減</a:t>
            </a:r>
            <a:r>
              <a:rPr lang="en-US" altLang="zh-TW" dirty="0"/>
              <a:t>XPath</a:t>
            </a:r>
            <a:r>
              <a:rPr lang="zh-TW" altLang="en-US" dirty="0"/>
              <a:t>的修改範圍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34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4B00B219-DA14-47E6-9AF6-84CAC9B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XPath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案例實作與分析</a:t>
            </a:r>
          </a:p>
        </p:txBody>
      </p:sp>
    </p:spTree>
    <p:extLst>
      <p:ext uri="{BB962C8B-B14F-4D97-AF65-F5344CB8AC3E}">
        <p14:creationId xmlns:p14="http://schemas.microsoft.com/office/powerpoint/2010/main" val="4130579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35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案例一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4320480" cy="2473249"/>
          </a:xfrm>
        </p:spPr>
        <p:txBody>
          <a:bodyPr/>
          <a:lstStyle/>
          <a:p>
            <a:r>
              <a:rPr lang="zh-TW" altLang="en-US" dirty="0"/>
              <a:t>案例一：新增</a:t>
            </a:r>
            <a:r>
              <a:rPr lang="en-US" altLang="zh-TW" dirty="0"/>
              <a:t>XPath</a:t>
            </a: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原先專案撰寫方式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套用方法之撰寫方式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套用方法後之比較</a:t>
            </a:r>
            <a:endParaRPr lang="en-US" altLang="zh-TW" dirty="0">
              <a:solidFill>
                <a:srgbClr val="95B3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36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Circuits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F46A05-84E5-43BE-87BD-AA9DCB695486}"/>
              </a:ext>
            </a:extLst>
          </p:cNvPr>
          <p:cNvSpPr txBox="1"/>
          <p:nvPr/>
        </p:nvSpPr>
        <p:spPr>
          <a:xfrm>
            <a:off x="2343029" y="5197466"/>
            <a:ext cx="2222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Data Ports Grid</a:t>
            </a:r>
            <a:endParaRPr lang="zh-TW" altLang="en-US" sz="1400" dirty="0"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4A13C4-70F8-40CD-B64C-8DBE5271EE60}"/>
              </a:ext>
            </a:extLst>
          </p:cNvPr>
          <p:cNvSpPr txBox="1"/>
          <p:nvPr/>
        </p:nvSpPr>
        <p:spPr>
          <a:xfrm>
            <a:off x="7357726" y="519746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Power Ports Grid</a:t>
            </a:r>
            <a:endParaRPr lang="zh-TW" altLang="en-US" sz="1400" dirty="0"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D0C4A6-16BB-4DCF-9EDC-FF0A0875C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4" y="2195713"/>
            <a:ext cx="4923731" cy="28003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FFF090-9D48-438A-AAC5-DDE602920A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0" y="2195713"/>
            <a:ext cx="4669872" cy="280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5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37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8A2A91-6A4E-47A0-BF89-42EE87E3E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45" y="2360890"/>
            <a:ext cx="11120910" cy="21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62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38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Grid 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158F5BA-3A49-449E-9A85-08F0CFA8B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6102" y="2132856"/>
            <a:ext cx="7999796" cy="2304256"/>
          </a:xfrm>
        </p:spPr>
        <p:txBody>
          <a:bodyPr/>
          <a:lstStyle/>
          <a:p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  <a:r>
              <a:rPr lang="zh-TW" altLang="en-US" dirty="0"/>
              <a:t> </a:t>
            </a:r>
            <a:r>
              <a:rPr lang="en-US" altLang="zh-TW" dirty="0"/>
              <a:t>Grid: //*[@id='dataPortsGrid']</a:t>
            </a:r>
          </a:p>
          <a:p>
            <a:endParaRPr lang="en-US" altLang="zh-TW" dirty="0"/>
          </a:p>
          <a:p>
            <a:r>
              <a:rPr lang="en-US" altLang="zh-TW" dirty="0"/>
              <a:t>Power Ports Grid: //*[@id='powerPortsGrid']</a:t>
            </a:r>
          </a:p>
        </p:txBody>
      </p:sp>
    </p:spTree>
    <p:extLst>
      <p:ext uri="{BB962C8B-B14F-4D97-AF65-F5344CB8AC3E}">
        <p14:creationId xmlns:p14="http://schemas.microsoft.com/office/powerpoint/2010/main" val="1620775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39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63584EC-1E7D-4F17-A749-8AC58D09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4" y="2276872"/>
            <a:ext cx="11064552" cy="20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8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873642" y="1772816"/>
            <a:ext cx="6444716" cy="4464496"/>
          </a:xfrm>
        </p:spPr>
        <p:txBody>
          <a:bodyPr/>
          <a:lstStyle/>
          <a:p>
            <a:r>
              <a:rPr lang="zh-TW" altLang="en-US" dirty="0"/>
              <a:t>在撰寫</a:t>
            </a:r>
            <a:r>
              <a:rPr lang="en-US" altLang="zh-TW" dirty="0"/>
              <a:t>XPath</a:t>
            </a:r>
            <a:r>
              <a:rPr lang="zh-TW" altLang="en-US" dirty="0"/>
              <a:t>時需要分析網頁結構</a:t>
            </a:r>
            <a:endParaRPr lang="en-US" altLang="zh-TW" dirty="0"/>
          </a:p>
          <a:p>
            <a:pPr lvl="1"/>
            <a:r>
              <a:rPr lang="zh-TW" altLang="en-US" dirty="0"/>
              <a:t>分析結構路徑</a:t>
            </a:r>
            <a:endParaRPr lang="en-US" altLang="zh-TW" dirty="0"/>
          </a:p>
          <a:p>
            <a:pPr lvl="1"/>
            <a:r>
              <a:rPr lang="zh-TW" altLang="en-US" dirty="0"/>
              <a:t>路徑轉換成</a:t>
            </a:r>
            <a:r>
              <a:rPr lang="en-US" altLang="zh-TW" dirty="0"/>
              <a:t>XPath</a:t>
            </a:r>
          </a:p>
          <a:p>
            <a:endParaRPr lang="en-US" altLang="zh-TW" dirty="0"/>
          </a:p>
          <a:p>
            <a:r>
              <a:rPr lang="zh-TW" altLang="en-US" dirty="0"/>
              <a:t>在網頁結構變動時</a:t>
            </a:r>
            <a:endParaRPr lang="en-US" altLang="zh-TW" dirty="0"/>
          </a:p>
          <a:p>
            <a:pPr lvl="1"/>
            <a:r>
              <a:rPr lang="zh-TW" altLang="en-US" dirty="0"/>
              <a:t>較難從</a:t>
            </a:r>
            <a:r>
              <a:rPr lang="en-US" altLang="zh-TW" dirty="0"/>
              <a:t>XPath</a:t>
            </a:r>
            <a:r>
              <a:rPr lang="zh-TW" altLang="en-US" dirty="0"/>
              <a:t>對應網頁畫面</a:t>
            </a:r>
            <a:endParaRPr lang="en-US" altLang="zh-TW" dirty="0"/>
          </a:p>
          <a:p>
            <a:pPr lvl="1"/>
            <a:r>
              <a:rPr lang="en-US" altLang="zh-TW" dirty="0"/>
              <a:t>XPath</a:t>
            </a:r>
            <a:r>
              <a:rPr lang="zh-TW" altLang="en-US" dirty="0"/>
              <a:t>的修改範圍不固定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3357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40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案例一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案例一：新增</a:t>
            </a:r>
            <a:r>
              <a:rPr lang="en-US" altLang="zh-TW" dirty="0"/>
              <a:t>XPath</a:t>
            </a:r>
          </a:p>
          <a:p>
            <a:pPr lvl="1"/>
            <a:r>
              <a:rPr lang="zh-TW" altLang="en-US" dirty="0"/>
              <a:t>原先專案撰寫方式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套用方法之撰寫方式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套用方法後之比較</a:t>
            </a:r>
            <a:endParaRPr lang="en-US" altLang="zh-TW" dirty="0">
              <a:solidFill>
                <a:srgbClr val="95B3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802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41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原先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專案實作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158F5BA-3A49-449E-9A85-08F0CFA8B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648" y="1844824"/>
            <a:ext cx="8942808" cy="4464496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676A67F-4628-4EFB-A47D-DFAF5FE0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681287"/>
            <a:ext cx="98583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14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42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原先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專案實作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158F5BA-3A49-449E-9A85-08F0CFA8B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648" y="1844824"/>
            <a:ext cx="8942808" cy="4464496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DDD58F-182B-46CB-8A1B-12A54CF2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2055587"/>
            <a:ext cx="98964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66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43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原先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專案實作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158F5BA-3A49-449E-9A85-08F0CFA8B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648" y="1844824"/>
            <a:ext cx="8942808" cy="4464496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EEFE07-B570-43DA-89BF-2AA0E4C7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712912"/>
            <a:ext cx="99726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42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44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案例一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案例一：新增</a:t>
            </a:r>
            <a:r>
              <a:rPr lang="en-US" altLang="zh-TW" dirty="0"/>
              <a:t>XPath</a:t>
            </a: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原先專案撰寫方式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/>
              <a:t>套用方法之撰寫方式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套用方法後之比較</a:t>
            </a:r>
            <a:endParaRPr lang="en-US" altLang="zh-TW" dirty="0">
              <a:solidFill>
                <a:srgbClr val="95B3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86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45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/>
              <a:t>Page</a:t>
            </a:r>
            <a:r>
              <a:rPr lang="zh-TW" altLang="en-US" dirty="0"/>
              <a:t> </a:t>
            </a:r>
            <a:r>
              <a:rPr lang="en-US" altLang="zh-TW" dirty="0"/>
              <a:t>objects</a:t>
            </a:r>
            <a:r>
              <a:rPr lang="zh-TW" altLang="en-US" dirty="0"/>
              <a:t>類別圖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9DA02E0-DA3C-46FB-BBF5-0B7D0A4CF8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437" y="2060848"/>
            <a:ext cx="7033126" cy="36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41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46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撰寫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節點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158F5BA-3A49-449E-9A85-08F0CFA8B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648" y="1844824"/>
            <a:ext cx="8942808" cy="4464496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58D7D6-C593-40AD-912C-39D49499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161753"/>
            <a:ext cx="968632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70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47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撰寫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節點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158F5BA-3A49-449E-9A85-08F0CFA8B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648" y="1844824"/>
            <a:ext cx="8942808" cy="4464496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FCA3438-3B0F-4BB7-BE0F-2FE13F2F4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74787"/>
            <a:ext cx="9906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06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48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案例一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案例一：新增</a:t>
            </a:r>
            <a:r>
              <a:rPr lang="en-US" altLang="zh-TW" dirty="0"/>
              <a:t>XPath</a:t>
            </a: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原先專案撰寫方式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套用方法之撰寫方式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/>
              <a:t>套用方法後之比較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1974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49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方法實作後比較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7D1595E-6D69-4FBE-93AB-422F72803C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59" y="3895115"/>
            <a:ext cx="6385081" cy="19227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4DE53A-9A63-4B81-9FF7-FD66CEE9D8B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72" y="1593859"/>
            <a:ext cx="6107996" cy="20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1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研究目標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3489896" y="1988840"/>
            <a:ext cx="4536504" cy="4273449"/>
          </a:xfrm>
        </p:spPr>
        <p:txBody>
          <a:bodyPr/>
          <a:lstStyle/>
          <a:p>
            <a:r>
              <a:rPr lang="zh-TW" altLang="en-US" dirty="0"/>
              <a:t>降低</a:t>
            </a:r>
            <a:r>
              <a:rPr lang="en-US" altLang="zh-TW" dirty="0"/>
              <a:t>XPath</a:t>
            </a:r>
            <a:r>
              <a:rPr lang="zh-TW" altLang="en-US" dirty="0"/>
              <a:t>的撰寫難度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減少</a:t>
            </a:r>
            <a:r>
              <a:rPr lang="en-US" altLang="zh-TW" dirty="0"/>
              <a:t>XPath</a:t>
            </a:r>
            <a:r>
              <a:rPr lang="zh-TW" altLang="en-US" dirty="0"/>
              <a:t>的維護成本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3754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50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>
                <a:solidFill>
                  <a:srgbClr val="95B3D7"/>
                </a:solidFill>
              </a:rPr>
              <a:t>案例一：新增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</a:p>
          <a:p>
            <a:endParaRPr lang="en-US" altLang="zh-TW" dirty="0"/>
          </a:p>
          <a:p>
            <a:r>
              <a:rPr lang="zh-TW" altLang="en-US" dirty="0"/>
              <a:t>案例二：定位相同類型元件中不同的操作元件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rgbClr val="95B3D7"/>
                </a:solidFill>
              </a:rPr>
              <a:t>案例三：利用</a:t>
            </a:r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縮減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的修改範圍</a:t>
            </a: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FC36057B-750A-4921-8121-B09C663C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XPath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案例實作與分析</a:t>
            </a:r>
          </a:p>
        </p:txBody>
      </p:sp>
    </p:spTree>
    <p:extLst>
      <p:ext uri="{BB962C8B-B14F-4D97-AF65-F5344CB8AC3E}">
        <p14:creationId xmlns:p14="http://schemas.microsoft.com/office/powerpoint/2010/main" val="3632137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51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案例二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案例二：定位相同類型元件中不同的操作元件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原先專案實作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套用方法實作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套用方法後之比較</a:t>
            </a:r>
            <a:endParaRPr lang="en-US" altLang="zh-TW" dirty="0">
              <a:solidFill>
                <a:srgbClr val="95B3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91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52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0AED154-0B79-4BDB-A657-04CDA0D84B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3752" y="1716048"/>
            <a:ext cx="7620534" cy="35804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DE1AABB-18B1-47ED-831B-5925FB75023D}"/>
              </a:ext>
            </a:extLst>
          </p:cNvPr>
          <p:cNvSpPr txBox="1"/>
          <p:nvPr/>
        </p:nvSpPr>
        <p:spPr>
          <a:xfrm>
            <a:off x="8174723" y="530863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固定</a:t>
            </a:r>
            <a:r>
              <a:rPr lang="zh-TW" altLang="en-US" sz="24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字串</a:t>
            </a:r>
            <a:endParaRPr lang="zh-TW" altLang="en-US" sz="1400" dirty="0"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9F52BF-1D76-40E1-93CF-4C85A5F35F70}"/>
              </a:ext>
            </a:extLst>
          </p:cNvPr>
          <p:cNvSpPr txBox="1"/>
          <p:nvPr/>
        </p:nvSpPr>
        <p:spPr>
          <a:xfrm>
            <a:off x="9902915" y="5846695"/>
            <a:ext cx="86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日期</a:t>
            </a:r>
            <a:endParaRPr lang="zh-TW" altLang="en-US" sz="1400" dirty="0"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54E985-0DA9-498D-BE59-77C626987A2C}"/>
              </a:ext>
            </a:extLst>
          </p:cNvPr>
          <p:cNvSpPr txBox="1"/>
          <p:nvPr/>
        </p:nvSpPr>
        <p:spPr>
          <a:xfrm>
            <a:off x="5477126" y="5340740"/>
            <a:ext cx="178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非</a:t>
            </a:r>
            <a:r>
              <a:rPr lang="zh-TW" altLang="zh-TW" sz="24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固定</a:t>
            </a:r>
            <a:r>
              <a:rPr lang="zh-TW" altLang="en-US" sz="24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字串</a:t>
            </a:r>
            <a:endParaRPr lang="zh-TW" altLang="en-US" sz="1400" dirty="0"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E9C222-C460-4296-AA66-554759A53DC0}"/>
              </a:ext>
            </a:extLst>
          </p:cNvPr>
          <p:cNvSpPr txBox="1"/>
          <p:nvPr/>
        </p:nvSpPr>
        <p:spPr>
          <a:xfrm>
            <a:off x="7230623" y="5846695"/>
            <a:ext cx="88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數字</a:t>
            </a:r>
            <a:endParaRPr lang="zh-TW" altLang="en-US" sz="1400" dirty="0">
              <a:ea typeface="標楷體" panose="03000509000000000000" pitchFamily="65" charset="-120"/>
            </a:endParaRPr>
          </a:p>
        </p:txBody>
      </p:sp>
      <p:sp>
        <p:nvSpPr>
          <p:cNvPr id="16" name="標題 10">
            <a:extLst>
              <a:ext uri="{FF2B5EF4-FFF2-40B4-BE49-F238E27FC236}">
                <a16:creationId xmlns:a16="http://schemas.microsoft.com/office/drawing/2014/main" id="{9D16D921-2F4E-4216-9E9D-43E9474E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/>
              <a:t>Part Transactions</a:t>
            </a:r>
            <a:r>
              <a:rPr lang="zh-TW" altLang="en-US" dirty="0"/>
              <a:t>頁面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內容版面配置區 11">
            <a:extLst>
              <a:ext uri="{FF2B5EF4-FFF2-40B4-BE49-F238E27FC236}">
                <a16:creationId xmlns:a16="http://schemas.microsoft.com/office/drawing/2014/main" id="{BCBF0F09-B74E-48C3-947B-E60F73CA66E3}"/>
              </a:ext>
            </a:extLst>
          </p:cNvPr>
          <p:cNvSpPr txBox="1">
            <a:spLocks/>
          </p:cNvSpPr>
          <p:nvPr/>
        </p:nvSpPr>
        <p:spPr bwMode="auto">
          <a:xfrm>
            <a:off x="1215056" y="1916832"/>
            <a:ext cx="2232248" cy="13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dirty="0"/>
              <a:t>篩選功能</a:t>
            </a:r>
            <a:endParaRPr kumimoji="0" lang="en-US" altLang="zh-TW" dirty="0"/>
          </a:p>
          <a:p>
            <a:r>
              <a:rPr kumimoji="0" lang="zh-TW" altLang="en-US" dirty="0"/>
              <a:t>排序功能</a:t>
            </a:r>
            <a:endParaRPr kumimoji="0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2537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53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754569-3BE4-498E-B1B9-DC616BB2F666}"/>
              </a:ext>
            </a:extLst>
          </p:cNvPr>
          <p:cNvSpPr/>
          <p:nvPr/>
        </p:nvSpPr>
        <p:spPr>
          <a:xfrm>
            <a:off x="1055440" y="1844824"/>
            <a:ext cx="9577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表格的</a:t>
            </a:r>
            <a:r>
              <a:rPr lang="en-US" altLang="zh-TW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XPath</a:t>
            </a:r>
            <a:r>
              <a:rPr lang="zh-TW" alt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//*[@id='myGrid']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1B74BC-2900-41DA-8013-6459105404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499964"/>
            <a:ext cx="7161810" cy="33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4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54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754569-3BE4-498E-B1B9-DC616BB2F666}"/>
              </a:ext>
            </a:extLst>
          </p:cNvPr>
          <p:cNvSpPr/>
          <p:nvPr/>
        </p:nvSpPr>
        <p:spPr>
          <a:xfrm>
            <a:off x="1055440" y="1772816"/>
            <a:ext cx="1097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欄位的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XPath</a:t>
            </a:r>
            <a:r>
              <a:rPr lang="zh-TW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//*[contains(@class, 'ui-grid-cell-contents') and contains(normalize-space(), '${columnName}')]</a:t>
            </a:r>
            <a:endParaRPr lang="zh-TW" alt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3D7880-6B3B-4C4B-BB4A-5B5DA06C8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44" y="2852936"/>
            <a:ext cx="685991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22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55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C12623-1A0A-4063-8657-8ED9A1854EC9}"/>
              </a:ext>
            </a:extLst>
          </p:cNvPr>
          <p:cNvSpPr/>
          <p:nvPr/>
        </p:nvSpPr>
        <p:spPr>
          <a:xfrm>
            <a:off x="798220" y="1872248"/>
            <a:ext cx="11058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字串輸入欄位的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XPath</a:t>
            </a:r>
            <a:r>
              <a:rPr lang="zh-TW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 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//input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2D2CC64-6CF4-41F6-B6D8-EEEB19093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68" y="2492896"/>
            <a:ext cx="749626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6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56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C12623-1A0A-4063-8657-8ED9A1854EC9}"/>
              </a:ext>
            </a:extLst>
          </p:cNvPr>
          <p:cNvSpPr/>
          <p:nvPr/>
        </p:nvSpPr>
        <p:spPr>
          <a:xfrm>
            <a:off x="798220" y="1872248"/>
            <a:ext cx="1033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kern="1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開啟選單按鈕的</a:t>
            </a:r>
            <a:r>
              <a:rPr lang="en-US" altLang="zh-TW" sz="2400" kern="1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XPath</a:t>
            </a:r>
            <a:r>
              <a:rPr lang="zh-TW" altLang="en-US" sz="2400" kern="1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 </a:t>
            </a:r>
            <a:r>
              <a:rPr lang="en-US" altLang="zh-TW" sz="2400" kern="1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//button[contains(@class, 'grid-filter-btn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'</a:t>
            </a:r>
            <a:r>
              <a:rPr lang="en-US" altLang="zh-TW" sz="2400" kern="1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)]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CEDA2D-5AD2-4431-997A-1121D35AE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68" y="2492896"/>
            <a:ext cx="749626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2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57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C12623-1A0A-4063-8657-8ED9A1854EC9}"/>
              </a:ext>
            </a:extLst>
          </p:cNvPr>
          <p:cNvSpPr/>
          <p:nvPr/>
        </p:nvSpPr>
        <p:spPr>
          <a:xfrm>
            <a:off x="798220" y="1872248"/>
            <a:ext cx="11058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開啟日期選單按鈕的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XPath</a:t>
            </a:r>
            <a:r>
              <a:rPr lang="zh-TW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為 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//*[contains(@class, 'ui-grid-filter-input')]</a:t>
            </a:r>
            <a:endParaRPr lang="zh-TW" altLang="en-US" sz="24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B98385-33F6-4BEC-B281-6576B343ED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991" y="2492896"/>
            <a:ext cx="7482018" cy="35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61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58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C12623-1A0A-4063-8657-8ED9A1854EC9}"/>
              </a:ext>
            </a:extLst>
          </p:cNvPr>
          <p:cNvSpPr/>
          <p:nvPr/>
        </p:nvSpPr>
        <p:spPr>
          <a:xfrm>
            <a:off x="798220" y="1872248"/>
            <a:ext cx="10266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排序選單按鈕的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XPath</a:t>
            </a:r>
            <a:r>
              <a:rPr lang="zh-TW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 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//*[contains(@class, 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'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ui-grid-column-menu-button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'</a:t>
            </a:r>
            <a:r>
              <a:rPr lang="en-US" altLang="zh-TW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)]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925E8F-02FE-46F5-810A-784A1B9D4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991" y="2492896"/>
            <a:ext cx="7482018" cy="35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70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59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案例二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案例二：定位相同類型元件中不同的操作元件</a:t>
            </a:r>
            <a:endParaRPr lang="en-US" altLang="zh-TW" dirty="0"/>
          </a:p>
          <a:p>
            <a:pPr lvl="1"/>
            <a:r>
              <a:rPr lang="zh-TW" altLang="en-US" dirty="0"/>
              <a:t>原先專案實作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套用方法實作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套用方法後之比較</a:t>
            </a:r>
            <a:endParaRPr lang="en-US" altLang="zh-TW" dirty="0">
              <a:solidFill>
                <a:srgbClr val="95B3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zh-TW" altLang="en-US" dirty="0">
                <a:solidFill>
                  <a:srgbClr val="95B3D7"/>
                </a:solidFill>
              </a:rPr>
              <a:t>研究動機及目標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/>
              <a:t>相關背景知識</a:t>
            </a:r>
            <a:endParaRPr lang="en-US" altLang="zh-TW" dirty="0"/>
          </a:p>
          <a:p>
            <a:r>
              <a:rPr lang="zh-TW" altLang="en-US" dirty="0">
                <a:solidFill>
                  <a:srgbClr val="95B3D7"/>
                </a:solidFill>
              </a:rPr>
              <a:t>基於</a:t>
            </a:r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的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設計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案例實作與分析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相關文獻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結論與未來研究方向</a:t>
            </a:r>
            <a:endParaRPr lang="en-US" altLang="zh-TW" dirty="0">
              <a:solidFill>
                <a:srgbClr val="95B3D7"/>
              </a:solidFill>
            </a:endParaRPr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1236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/>
              <a:t>篩選功能關鍵字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60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568B19C-5E45-4BB6-96B8-D8E7B130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22" y="1346274"/>
            <a:ext cx="6780155" cy="49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56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排序功能關鍵字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61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5CE57B-AF9D-4D05-9C6C-D1ADC5FB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290762"/>
            <a:ext cx="98679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1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/>
              <a:t>原先專案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62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F6D4E8-0746-4844-98C9-9D7999D9D1FA}"/>
              </a:ext>
            </a:extLst>
          </p:cNvPr>
          <p:cNvSpPr/>
          <p:nvPr/>
        </p:nvSpPr>
        <p:spPr>
          <a:xfrm>
            <a:off x="1487490" y="2276872"/>
            <a:ext cx="92170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擁有相同</a:t>
            </a:r>
            <a:r>
              <a:rPr lang="en-US" altLang="zh-TW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XPath</a:t>
            </a:r>
            <a:r>
              <a:rPr lang="zh-TW" alt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片段</a:t>
            </a:r>
            <a:endParaRPr lang="en-US" altLang="zh-TW" sz="28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表格</a:t>
            </a:r>
            <a:r>
              <a:rPr lang="en-US" altLang="zh-TW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XPath</a:t>
            </a:r>
            <a:r>
              <a:rPr lang="zh-TW" alt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//*[@id='myGrid']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欄位</a:t>
            </a:r>
            <a:r>
              <a:rPr lang="en-US" altLang="zh-TW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XPath</a:t>
            </a:r>
            <a:r>
              <a:rPr lang="zh-TW" altLang="en-US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：</a:t>
            </a:r>
            <a:r>
              <a:rPr lang="en-US" altLang="zh-TW" sz="28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//*[contains(@class, 'ui-grid-cell-contents') and contains(normalize-space(), '${columnName}')]</a:t>
            </a:r>
          </a:p>
        </p:txBody>
      </p:sp>
    </p:spTree>
    <p:extLst>
      <p:ext uri="{BB962C8B-B14F-4D97-AF65-F5344CB8AC3E}">
        <p14:creationId xmlns:p14="http://schemas.microsoft.com/office/powerpoint/2010/main" val="1307524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63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案例二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案例二：定位相同類型元件中不同的操作元件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原先專案實作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/>
              <a:t>套用方法實作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套用方法後之比較</a:t>
            </a:r>
            <a:endParaRPr lang="en-US" altLang="zh-TW" dirty="0">
              <a:solidFill>
                <a:srgbClr val="95B3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97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64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objects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類別圖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0F62047-53F1-4595-B972-399BA25FAF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916832"/>
            <a:ext cx="931293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1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65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撰寫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節點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5296A8-357A-45FA-A11D-220F975F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84" y="1373657"/>
            <a:ext cx="9289032" cy="48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6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66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撰寫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節點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34AE12-871A-4CF6-AD04-D35615D8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700808"/>
            <a:ext cx="99441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42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67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撰寫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節點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B4B09-D677-4A49-A898-0F573F30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852603"/>
            <a:ext cx="99441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59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68</a:t>
            </a:fld>
            <a:endParaRPr kumimoji="0" lang="zh-TW" altLang="en-US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9" name="標題 10">
            <a:extLst>
              <a:ext uri="{FF2B5EF4-FFF2-40B4-BE49-F238E27FC236}">
                <a16:creationId xmlns:a16="http://schemas.microsoft.com/office/drawing/2014/main" id="{C22AC2FE-3596-4D48-B82D-EE1110B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實作方法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0B35385-C378-4E40-87C1-BFB5D423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346200"/>
            <a:ext cx="73342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499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69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案例二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案例二：定位相同類型元件中不同的操作元件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原先專案實作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套用方法實作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/>
              <a:t>套用方法後之比較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802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相關背景知識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3670170" y="1891855"/>
            <a:ext cx="4711830" cy="4464496"/>
          </a:xfrm>
        </p:spPr>
        <p:txBody>
          <a:bodyPr/>
          <a:lstStyle/>
          <a:p>
            <a:r>
              <a:rPr lang="en-US" altLang="zh-TW" dirty="0"/>
              <a:t>Document Object Model</a:t>
            </a:r>
          </a:p>
          <a:p>
            <a:endParaRPr lang="en-US" altLang="zh-TW" dirty="0"/>
          </a:p>
          <a:p>
            <a:r>
              <a:rPr lang="en-US" altLang="zh-TW" dirty="0"/>
              <a:t>XML</a:t>
            </a:r>
            <a:r>
              <a:rPr lang="zh-TW" altLang="en-US" dirty="0"/>
              <a:t> </a:t>
            </a:r>
            <a:r>
              <a:rPr lang="en-US" altLang="zh-TW" dirty="0"/>
              <a:t>Path</a:t>
            </a:r>
            <a:r>
              <a:rPr lang="zh-TW" altLang="en-US" dirty="0"/>
              <a:t> </a:t>
            </a:r>
            <a:r>
              <a:rPr lang="en-US" altLang="zh-TW" dirty="0"/>
              <a:t>Language</a:t>
            </a:r>
          </a:p>
          <a:p>
            <a:endParaRPr lang="en-US" altLang="zh-TW" dirty="0"/>
          </a:p>
          <a:p>
            <a:r>
              <a:rPr lang="en-US" altLang="zh-TW" dirty="0"/>
              <a:t>Page Objects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74492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70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方法實作後比較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A1CEE8-EEF7-4667-8137-AB7875DE98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53" y="2060848"/>
            <a:ext cx="4769058" cy="33481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4E17D6-1D89-4D4F-A9B4-3401114E589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487552"/>
            <a:ext cx="4557350" cy="29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6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71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XPath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案例實作與分析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97D170C8-7902-46E1-9F77-C8BD32449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>
                <a:solidFill>
                  <a:srgbClr val="95B3D7"/>
                </a:solidFill>
              </a:rPr>
              <a:t>案例一：新增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</a:p>
          <a:p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案例二：定位相同類型元件中不同的操作元件</a:t>
            </a:r>
            <a:endParaRPr lang="en-US" altLang="zh-TW" dirty="0">
              <a:solidFill>
                <a:srgbClr val="95B3D7"/>
              </a:solidFill>
            </a:endParaRPr>
          </a:p>
          <a:p>
            <a:endParaRPr lang="en-US" altLang="zh-TW" dirty="0"/>
          </a:p>
          <a:p>
            <a:r>
              <a:rPr lang="zh-TW" altLang="en-US" dirty="0"/>
              <a:t>案例三：利用</a:t>
            </a:r>
            <a:r>
              <a:rPr lang="en-US" altLang="zh-TW" dirty="0"/>
              <a:t>Page Objects</a:t>
            </a:r>
            <a:r>
              <a:rPr lang="zh-TW" altLang="en-US" dirty="0"/>
              <a:t>縮減</a:t>
            </a:r>
            <a:r>
              <a:rPr lang="en-US" altLang="zh-TW" dirty="0"/>
              <a:t>XPath</a:t>
            </a:r>
            <a:r>
              <a:rPr lang="zh-TW" altLang="en-US" dirty="0"/>
              <a:t>的修改範圍</a:t>
            </a:r>
          </a:p>
        </p:txBody>
      </p:sp>
    </p:spTree>
    <p:extLst>
      <p:ext uri="{BB962C8B-B14F-4D97-AF65-F5344CB8AC3E}">
        <p14:creationId xmlns:p14="http://schemas.microsoft.com/office/powerpoint/2010/main" val="4032321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72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案例三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案例三：利用</a:t>
            </a:r>
            <a:r>
              <a:rPr lang="en-US" altLang="zh-TW" dirty="0"/>
              <a:t>Page Objects</a:t>
            </a:r>
            <a:r>
              <a:rPr lang="zh-TW" altLang="en-US" dirty="0"/>
              <a:t>縮減</a:t>
            </a:r>
            <a:r>
              <a:rPr lang="en-US" altLang="zh-TW" dirty="0"/>
              <a:t>XPath</a:t>
            </a:r>
            <a:r>
              <a:rPr lang="zh-TW" altLang="en-US" dirty="0"/>
              <a:t>的修改範圍</a:t>
            </a:r>
            <a:endParaRPr lang="en-US" altLang="zh-TW" dirty="0"/>
          </a:p>
          <a:p>
            <a:pPr lvl="1"/>
            <a:r>
              <a:rPr lang="zh-TW" altLang="en-US" dirty="0"/>
              <a:t>介面變動案例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原先專案修改方式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套用方法之修改方式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套用方法後之比較</a:t>
            </a:r>
            <a:endParaRPr lang="en-US" altLang="zh-TW" dirty="0">
              <a:solidFill>
                <a:srgbClr val="95B3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242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73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介面更動案例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EDAD56-F4D2-4F91-8AAD-24C1592D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4577424"/>
            <a:ext cx="3836376" cy="126776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B31B8B-6F32-4E04-A7D9-5CD6D48B0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20" y="1851884"/>
            <a:ext cx="5690959" cy="221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50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74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案例三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案例三：利用</a:t>
            </a:r>
            <a:r>
              <a:rPr lang="en-US" altLang="zh-TW" dirty="0"/>
              <a:t>Page Objects</a:t>
            </a:r>
            <a:r>
              <a:rPr lang="zh-TW" altLang="en-US" dirty="0"/>
              <a:t>縮減</a:t>
            </a:r>
            <a:r>
              <a:rPr lang="en-US" altLang="zh-TW" dirty="0"/>
              <a:t>XPath</a:t>
            </a:r>
            <a:r>
              <a:rPr lang="zh-TW" altLang="en-US" dirty="0"/>
              <a:t>的修改範圍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介面變動案例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/>
              <a:t>原先專案修改方式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套用方法之修改方式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套用方法後之比較</a:t>
            </a:r>
            <a:endParaRPr lang="en-US" altLang="zh-TW" dirty="0">
              <a:solidFill>
                <a:srgbClr val="95B3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68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75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/>
              <a:t>原先專案改動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530973-C81D-498A-9FC3-FF6A0B851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39465" y="3501008"/>
            <a:ext cx="5513070" cy="2058441"/>
          </a:xfrm>
          <a:prstGeom prst="rect">
            <a:avLst/>
          </a:prstGeom>
        </p:spPr>
      </p:pic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F85CA450-BE70-4E71-B2DC-494C8287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811" y="1946165"/>
            <a:ext cx="5774378" cy="3860020"/>
          </a:xfrm>
        </p:spPr>
        <p:txBody>
          <a:bodyPr/>
          <a:lstStyle/>
          <a:p>
            <a:r>
              <a:rPr lang="zh-TW" altLang="en-US" dirty="0"/>
              <a:t>從測試報表得知關鍵字損毀</a:t>
            </a:r>
            <a:endParaRPr lang="en-US" altLang="zh-TW" dirty="0"/>
          </a:p>
          <a:p>
            <a:pPr lvl="1"/>
            <a:r>
              <a:rPr lang="en-US" altLang="zh-TW" dirty="0"/>
              <a:t>XPath</a:t>
            </a:r>
            <a:r>
              <a:rPr lang="zh-TW" altLang="en-US" dirty="0"/>
              <a:t>無法定位到元件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7747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76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/>
              <a:t>原先專案改動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6CEFBCE-1DC0-4087-B6F4-632F5BE488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286" y="3043984"/>
            <a:ext cx="5679079" cy="2448272"/>
          </a:xfrm>
          <a:prstGeom prst="rect">
            <a:avLst/>
          </a:prstGeom>
        </p:spPr>
      </p:pic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E6790015-50F8-4413-8552-A7CA6224C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066" y="1926441"/>
            <a:ext cx="7475517" cy="685495"/>
          </a:xfrm>
        </p:spPr>
        <p:txBody>
          <a:bodyPr/>
          <a:lstStyle/>
          <a:p>
            <a:r>
              <a:rPr lang="zh-TW" altLang="en-US" dirty="0"/>
              <a:t>由關鍵字名稱推測欲定位的網頁元件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98434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77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/>
              <a:t>原先專案改動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4C9BCF7-1325-44FD-97F8-8FD43A30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1340768"/>
            <a:ext cx="7486228" cy="50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0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78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案例三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案例三：利用</a:t>
            </a:r>
            <a:r>
              <a:rPr lang="en-US" altLang="zh-TW" dirty="0"/>
              <a:t>Page Objects</a:t>
            </a:r>
            <a:r>
              <a:rPr lang="zh-TW" altLang="en-US" dirty="0"/>
              <a:t>縮減</a:t>
            </a:r>
            <a:r>
              <a:rPr lang="en-US" altLang="zh-TW" dirty="0"/>
              <a:t>XPath</a:t>
            </a:r>
            <a:r>
              <a:rPr lang="zh-TW" altLang="en-US" dirty="0"/>
              <a:t>的修改範圍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介面變動案例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原先專案修改方式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/>
              <a:t>套用方法之修改方式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套用方法後之比較</a:t>
            </a:r>
            <a:endParaRPr lang="en-US" altLang="zh-TW" dirty="0">
              <a:solidFill>
                <a:srgbClr val="95B3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54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71FC1-74E9-4FF6-9B47-538C57F6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JSON</a:t>
            </a:r>
            <a:r>
              <a:rPr lang="zh-TW" altLang="en-US" dirty="0"/>
              <a:t>節點對應網頁畫面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9DFAD2-D355-444D-B791-07E3F87F4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F48DF4-4B79-4FC4-B0A3-48A09B73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C2054E-F77E-4C3B-814A-3C75E40D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D93C-8EEF-4379-A78B-96216FC7FD3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1853849-4B7B-4BC3-A62B-BC2D11F986E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068397"/>
            <a:ext cx="7894360" cy="2136787"/>
          </a:xfrm>
          <a:prstGeom prst="rect">
            <a:avLst/>
          </a:prstGeom>
        </p:spPr>
      </p:pic>
      <p:sp>
        <p:nvSpPr>
          <p:cNvPr id="11" name="內容版面配置區 11">
            <a:extLst>
              <a:ext uri="{FF2B5EF4-FFF2-40B4-BE49-F238E27FC236}">
                <a16:creationId xmlns:a16="http://schemas.microsoft.com/office/drawing/2014/main" id="{F53C715D-74F1-4B53-A4B8-CA67B944E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41" y="1979380"/>
            <a:ext cx="7070522" cy="1527274"/>
          </a:xfrm>
        </p:spPr>
        <p:txBody>
          <a:bodyPr/>
          <a:lstStyle/>
          <a:p>
            <a:r>
              <a:rPr lang="zh-TW" altLang="en-US" dirty="0"/>
              <a:t>明確對應到畫面</a:t>
            </a:r>
            <a:endParaRPr lang="en-US" altLang="zh-TW" dirty="0"/>
          </a:p>
          <a:p>
            <a:r>
              <a:rPr lang="en-US" altLang="zh-TW" dirty="0"/>
              <a:t>Identity-&gt;Name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4A638D-1728-485B-8C2B-81CFC33D2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1638583"/>
            <a:ext cx="4929728" cy="22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5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Document Object Model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835597" y="1685231"/>
            <a:ext cx="6768752" cy="4464496"/>
          </a:xfrm>
        </p:spPr>
        <p:txBody>
          <a:bodyPr/>
          <a:lstStyle/>
          <a:p>
            <a:r>
              <a:rPr lang="zh-TW" altLang="en-US" dirty="0"/>
              <a:t>文件結構化</a:t>
            </a:r>
            <a:endParaRPr lang="en-US" altLang="zh-TW" dirty="0"/>
          </a:p>
          <a:p>
            <a:r>
              <a:rPr lang="zh-TW" altLang="en-US" dirty="0"/>
              <a:t>開發人員工具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4F187B-6B21-409E-93E1-78048E916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75" y="3025664"/>
            <a:ext cx="58007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71FC1-74E9-4FF6-9B47-538C57F6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修改後的</a:t>
            </a:r>
            <a:r>
              <a:rPr lang="en-US" altLang="zh-TW" dirty="0"/>
              <a:t>JSON</a:t>
            </a:r>
            <a:r>
              <a:rPr lang="zh-TW" altLang="en-US" dirty="0"/>
              <a:t>內容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9DFAD2-D355-444D-B791-07E3F87F4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F48DF4-4B79-4FC4-B0A3-48A09B73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軟體系統實驗室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C2054E-F77E-4C3B-814A-3C75E40D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D93C-8EEF-4379-A78B-96216FC7FD3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B2E46A-156B-4420-A839-3CEDBED1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745" y="2336038"/>
            <a:ext cx="725251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87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81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案例三</a:t>
            </a:r>
          </a:p>
        </p:txBody>
      </p:sp>
      <p:sp>
        <p:nvSpPr>
          <p:cNvPr id="10" name="內容版面配置區 11">
            <a:extLst>
              <a:ext uri="{FF2B5EF4-FFF2-40B4-BE49-F238E27FC236}">
                <a16:creationId xmlns:a16="http://schemas.microsoft.com/office/drawing/2014/main" id="{0CEDA512-6184-4FEE-9F68-655BAFE0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04" y="1891855"/>
            <a:ext cx="9145016" cy="4464496"/>
          </a:xfrm>
        </p:spPr>
        <p:txBody>
          <a:bodyPr/>
          <a:lstStyle/>
          <a:p>
            <a:r>
              <a:rPr lang="zh-TW" altLang="en-US" dirty="0"/>
              <a:t>案例三：利用</a:t>
            </a:r>
            <a:r>
              <a:rPr lang="en-US" altLang="zh-TW" dirty="0"/>
              <a:t>Page Objects</a:t>
            </a:r>
            <a:r>
              <a:rPr lang="zh-TW" altLang="en-US" dirty="0"/>
              <a:t>縮減</a:t>
            </a:r>
            <a:r>
              <a:rPr lang="en-US" altLang="zh-TW" dirty="0"/>
              <a:t>XPath</a:t>
            </a:r>
            <a:r>
              <a:rPr lang="zh-TW" altLang="en-US" dirty="0"/>
              <a:t>的修改範圍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介面變動案例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原先專案修改方式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>
                <a:solidFill>
                  <a:srgbClr val="95B3D7"/>
                </a:solidFill>
              </a:rPr>
              <a:t>套用方法之修改方式</a:t>
            </a:r>
            <a:endParaRPr lang="en-US" altLang="zh-TW" dirty="0">
              <a:solidFill>
                <a:srgbClr val="95B3D7"/>
              </a:solidFill>
            </a:endParaRPr>
          </a:p>
          <a:p>
            <a:pPr lvl="1"/>
            <a:r>
              <a:rPr lang="zh-TW" altLang="en-US" dirty="0"/>
              <a:t>套用方法後之比較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96771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82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標題 10">
            <a:extLst>
              <a:ext uri="{FF2B5EF4-FFF2-40B4-BE49-F238E27FC236}">
                <a16:creationId xmlns:a16="http://schemas.microsoft.com/office/drawing/2014/main" id="{7D1493B1-E608-4A37-8DBD-A0455504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方法實作後比較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0F6299-B41A-4BA4-9D5E-B8D5846C15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132856"/>
            <a:ext cx="6207846" cy="321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75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zh-TW" altLang="en-US" dirty="0">
                <a:solidFill>
                  <a:srgbClr val="95B3D7"/>
                </a:solidFill>
              </a:rPr>
              <a:t>研究動機及目標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相關背景知識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基於</a:t>
            </a:r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的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設計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案例實作與分析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/>
              <a:t>相關文獻</a:t>
            </a:r>
            <a:endParaRPr lang="en-US" altLang="zh-TW" dirty="0"/>
          </a:p>
          <a:p>
            <a:r>
              <a:rPr lang="zh-TW" altLang="en-US" dirty="0">
                <a:solidFill>
                  <a:srgbClr val="95B3D7"/>
                </a:solidFill>
              </a:rPr>
              <a:t>結論與未來研究方向</a:t>
            </a:r>
            <a:endParaRPr lang="en-US" altLang="zh-TW" dirty="0">
              <a:solidFill>
                <a:srgbClr val="95B3D7"/>
              </a:solidFill>
            </a:endParaRPr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83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02767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Selenium IDE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3251684" y="1772816"/>
            <a:ext cx="5688632" cy="4464496"/>
          </a:xfrm>
        </p:spPr>
        <p:txBody>
          <a:bodyPr/>
          <a:lstStyle/>
          <a:p>
            <a:r>
              <a:rPr lang="zh-TW" altLang="en-US" dirty="0"/>
              <a:t>紀錄操作和網頁元件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自動生成</a:t>
            </a:r>
            <a:r>
              <a:rPr lang="en-US" altLang="zh-TW" dirty="0"/>
              <a:t>XPath</a:t>
            </a:r>
          </a:p>
          <a:p>
            <a:endParaRPr lang="en-US" altLang="zh-TW" dirty="0"/>
          </a:p>
          <a:p>
            <a:r>
              <a:rPr lang="zh-TW" altLang="en-US" dirty="0"/>
              <a:t>容易受到結構變更影響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84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7089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r>
              <a:rPr lang="en-US" altLang="zh-TW" dirty="0"/>
              <a:t>Filter contents by efficient evaluation of XPath expressions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495600" y="1988840"/>
            <a:ext cx="6912768" cy="3456384"/>
          </a:xfrm>
        </p:spPr>
        <p:txBody>
          <a:bodyPr/>
          <a:lstStyle/>
          <a:p>
            <a:r>
              <a:rPr lang="zh-TW" altLang="en-US" dirty="0"/>
              <a:t>使用雜湊表管理</a:t>
            </a:r>
            <a:r>
              <a:rPr lang="en-US" altLang="zh-TW" dirty="0"/>
              <a:t>XPath</a:t>
            </a:r>
            <a:r>
              <a:rPr lang="zh-TW" altLang="en-US" dirty="0"/>
              <a:t>，以片段分類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XPath</a:t>
            </a:r>
            <a:r>
              <a:rPr lang="zh-TW" altLang="en-US" dirty="0"/>
              <a:t>的用途不同</a:t>
            </a: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85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94228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2063552" y="146160"/>
            <a:ext cx="8856984" cy="1143000"/>
          </a:xfrm>
        </p:spPr>
        <p:txBody>
          <a:bodyPr/>
          <a:lstStyle/>
          <a:p>
            <a:r>
              <a:rPr lang="zh-TW" altLang="en-US" sz="4000" dirty="0"/>
              <a:t>一個改善</a:t>
            </a:r>
            <a:r>
              <a:rPr lang="en-US" altLang="zh-TW" sz="4000" dirty="0"/>
              <a:t>XPath</a:t>
            </a:r>
            <a:r>
              <a:rPr lang="zh-TW" altLang="en-US" sz="4000" dirty="0"/>
              <a:t>表達式在網頁應用程式自動化驗收測試之穩定性方法</a:t>
            </a:r>
            <a:endParaRPr lang="en-US" altLang="zh-TW" sz="4000" dirty="0"/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3143672" y="1988840"/>
            <a:ext cx="5184576" cy="3384376"/>
          </a:xfrm>
        </p:spPr>
        <p:txBody>
          <a:bodyPr/>
          <a:lstStyle/>
          <a:p>
            <a:r>
              <a:rPr lang="zh-TW" altLang="en-US" dirty="0"/>
              <a:t>撰寫類型</a:t>
            </a:r>
            <a:endParaRPr lang="en-US" altLang="zh-TW" dirty="0"/>
          </a:p>
          <a:p>
            <a:pPr lvl="1"/>
            <a:r>
              <a:rPr lang="en-US" altLang="zh-TW" dirty="0"/>
              <a:t>Absolute Path, Relative Path</a:t>
            </a:r>
          </a:p>
          <a:p>
            <a:r>
              <a:rPr lang="zh-TW" altLang="en-US" dirty="0"/>
              <a:t>撰寫方法</a:t>
            </a:r>
            <a:endParaRPr lang="en-US" altLang="zh-TW" dirty="0"/>
          </a:p>
          <a:p>
            <a:pPr lvl="1"/>
            <a:r>
              <a:rPr lang="zh-TW" altLang="en-US" dirty="0"/>
              <a:t>多定位步驟方法</a:t>
            </a:r>
            <a:endParaRPr lang="en-US" altLang="zh-TW" dirty="0"/>
          </a:p>
          <a:p>
            <a:r>
              <a:rPr lang="zh-TW" altLang="en-US" dirty="0"/>
              <a:t>撰寫樣式</a:t>
            </a:r>
            <a:endParaRPr lang="en-US" altLang="zh-TW" dirty="0"/>
          </a:p>
          <a:p>
            <a:pPr lvl="1"/>
            <a:r>
              <a:rPr lang="zh-TW" altLang="en-US" dirty="0"/>
              <a:t>加強條件樣式</a:t>
            </a: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2022/06/24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86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42495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711624" y="1908460"/>
            <a:ext cx="6768752" cy="4464496"/>
          </a:xfrm>
        </p:spPr>
        <p:txBody>
          <a:bodyPr/>
          <a:lstStyle/>
          <a:p>
            <a:r>
              <a:rPr lang="zh-TW" altLang="en-US" dirty="0">
                <a:solidFill>
                  <a:srgbClr val="95B3D7"/>
                </a:solidFill>
              </a:rPr>
              <a:t>研究動機及目標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相關背景知識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基於</a:t>
            </a:r>
            <a:r>
              <a:rPr lang="en-US" altLang="zh-TW" dirty="0">
                <a:solidFill>
                  <a:srgbClr val="95B3D7"/>
                </a:solidFill>
              </a:rPr>
              <a:t>Page Objects</a:t>
            </a:r>
            <a:r>
              <a:rPr lang="zh-TW" altLang="en-US" dirty="0">
                <a:solidFill>
                  <a:srgbClr val="95B3D7"/>
                </a:solidFill>
              </a:rPr>
              <a:t>的</a:t>
            </a:r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設計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en-US" altLang="zh-TW" dirty="0">
                <a:solidFill>
                  <a:srgbClr val="95B3D7"/>
                </a:solidFill>
              </a:rPr>
              <a:t>XPath</a:t>
            </a:r>
            <a:r>
              <a:rPr lang="zh-TW" altLang="en-US" dirty="0">
                <a:solidFill>
                  <a:srgbClr val="95B3D7"/>
                </a:solidFill>
              </a:rPr>
              <a:t>案例實作與分析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>
                <a:solidFill>
                  <a:srgbClr val="95B3D7"/>
                </a:solidFill>
              </a:rPr>
              <a:t>相關文獻</a:t>
            </a:r>
            <a:endParaRPr lang="en-US" altLang="zh-TW" dirty="0">
              <a:solidFill>
                <a:srgbClr val="95B3D7"/>
              </a:solidFill>
            </a:endParaRPr>
          </a:p>
          <a:p>
            <a:r>
              <a:rPr lang="zh-TW" altLang="en-US" dirty="0"/>
              <a:t>結論與未來研究方向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87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45103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3192984" y="2204864"/>
            <a:ext cx="5544616" cy="2960700"/>
          </a:xfrm>
        </p:spPr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JSON</a:t>
            </a:r>
            <a:r>
              <a:rPr lang="zh-TW" altLang="en-US" dirty="0"/>
              <a:t>節點對應網頁結構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限制</a:t>
            </a:r>
            <a:r>
              <a:rPr lang="en-US" altLang="zh-TW" dirty="0"/>
              <a:t>XPath</a:t>
            </a:r>
            <a:r>
              <a:rPr lang="zh-TW" altLang="en-US" dirty="0"/>
              <a:t>的修改範圍</a:t>
            </a: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88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50580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未來研究方向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2855640" y="1891855"/>
            <a:ext cx="6192688" cy="4464496"/>
          </a:xfrm>
        </p:spPr>
        <p:txBody>
          <a:bodyPr/>
          <a:lstStyle/>
          <a:p>
            <a:r>
              <a:rPr lang="zh-TW" altLang="en-US" dirty="0"/>
              <a:t>設計定量實驗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實作複雜的網頁變更案例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提供</a:t>
            </a:r>
            <a:r>
              <a:rPr lang="en-US" altLang="zh-TW" dirty="0"/>
              <a:t>XPath</a:t>
            </a:r>
            <a:r>
              <a:rPr lang="zh-TW" altLang="en-US" dirty="0"/>
              <a:t>與網頁結構比對工具</a:t>
            </a:r>
            <a:endParaRPr lang="en-US" altLang="zh-TW" dirty="0"/>
          </a:p>
          <a:p>
            <a:pPr lvl="1"/>
            <a:r>
              <a:rPr lang="zh-TW" altLang="en-US" dirty="0"/>
              <a:t>加速修改過程</a:t>
            </a: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89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89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XML Path Language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內容版面配置區 11"/>
          <p:cNvSpPr>
            <a:spLocks noGrp="1"/>
          </p:cNvSpPr>
          <p:nvPr>
            <p:ph idx="1"/>
          </p:nvPr>
        </p:nvSpPr>
        <p:spPr>
          <a:xfrm>
            <a:off x="3359696" y="1988840"/>
            <a:ext cx="4248472" cy="3816424"/>
          </a:xfrm>
        </p:spPr>
        <p:txBody>
          <a:bodyPr/>
          <a:lstStyle/>
          <a:p>
            <a:r>
              <a:rPr lang="en-US" altLang="zh-TW" dirty="0"/>
              <a:t>XML</a:t>
            </a:r>
            <a:r>
              <a:rPr lang="zh-TW" altLang="en-US" dirty="0"/>
              <a:t>查詢語言</a:t>
            </a:r>
            <a:endParaRPr lang="en-US" altLang="zh-TW" dirty="0"/>
          </a:p>
          <a:p>
            <a:r>
              <a:rPr lang="zh-TW" altLang="en-US" dirty="0"/>
              <a:t>可用於</a:t>
            </a:r>
            <a:r>
              <a:rPr lang="en-US" altLang="zh-TW" dirty="0"/>
              <a:t>DOM</a:t>
            </a:r>
          </a:p>
          <a:p>
            <a:r>
              <a:rPr lang="zh-TW" altLang="en-US" dirty="0"/>
              <a:t>使用語法</a:t>
            </a:r>
            <a:endParaRPr lang="en-US" altLang="zh-TW" dirty="0"/>
          </a:p>
          <a:p>
            <a:pPr lvl="1"/>
            <a:r>
              <a:rPr lang="zh-TW" altLang="en-US" dirty="0"/>
              <a:t>軸</a:t>
            </a:r>
            <a:r>
              <a:rPr lang="en-US" altLang="zh-TW" dirty="0"/>
              <a:t>(Axis)</a:t>
            </a:r>
          </a:p>
          <a:p>
            <a:pPr lvl="1"/>
            <a:r>
              <a:rPr lang="zh-TW" altLang="en-US" dirty="0"/>
              <a:t>節點測試</a:t>
            </a:r>
            <a:r>
              <a:rPr lang="en-US" altLang="zh-TW" dirty="0"/>
              <a:t>(Node test)</a:t>
            </a:r>
          </a:p>
          <a:p>
            <a:pPr lvl="1"/>
            <a:r>
              <a:rPr lang="zh-TW" altLang="en-US" dirty="0"/>
              <a:t>節點描述</a:t>
            </a:r>
            <a:r>
              <a:rPr lang="en-US" altLang="zh-TW" dirty="0"/>
              <a:t>(Predicate)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9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4955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90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22E9DB-F7FF-447D-8E83-BF277DE30063}"/>
              </a:ext>
            </a:extLst>
          </p:cNvPr>
          <p:cNvSpPr txBox="1"/>
          <p:nvPr/>
        </p:nvSpPr>
        <p:spPr>
          <a:xfrm>
            <a:off x="5191746" y="3212977"/>
            <a:ext cx="18950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TW" altLang="en-US" sz="6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63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論文相似度報表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91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89FF31-5F54-4DF2-8012-8142BDFD5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64" y="1315730"/>
            <a:ext cx="4950271" cy="498185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58907DC-89F0-46C8-AA14-9A58BAD3B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84" y="1315730"/>
            <a:ext cx="5023790" cy="15669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F67F4C-CBCF-4138-B496-71FAB5492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704" y="3117421"/>
            <a:ext cx="5023791" cy="303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23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609600" y="146160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論文相似度報表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2022/6/24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軟體系統實驗室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8B72935-744D-4293-9660-44CFC36A25B1}" type="slidenum">
              <a:rPr kumimoji="0" lang="zh-TW" altLang="en-US" sz="2800">
                <a:solidFill>
                  <a:srgbClr val="215968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pPr eaLnBrk="1" hangingPunct="1"/>
              <a:t>92</a:t>
            </a:fld>
            <a:endParaRPr kumimoji="0" lang="zh-TW" altLang="en-US" sz="2800" dirty="0">
              <a:solidFill>
                <a:srgbClr val="215968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1E1973A-2E6A-4E81-897A-F81D2039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49" y="1558904"/>
            <a:ext cx="5962650" cy="43338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0779618-0A34-4AAB-BE1C-7FE478FBE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84" y="1574241"/>
            <a:ext cx="5867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89231"/>
      </p:ext>
    </p:extLst>
  </p:cSld>
  <p:clrMapOvr>
    <a:masterClrMapping/>
  </p:clrMapOvr>
</p:sld>
</file>

<file path=ppt/theme/theme1.xml><?xml version="1.0" encoding="utf-8"?>
<a:theme xmlns:a="http://schemas.openxmlformats.org/drawingml/2006/main" name="bluegreen_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47579</TotalTime>
  <Words>1901</Words>
  <Application>Microsoft Macintosh PowerPoint</Application>
  <PresentationFormat>寬螢幕</PresentationFormat>
  <Paragraphs>708</Paragraphs>
  <Slides>92</Slides>
  <Notes>90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92</vt:i4>
      </vt:variant>
    </vt:vector>
  </HeadingPairs>
  <TitlesOfParts>
    <vt:vector size="98" baseType="lpstr">
      <vt:lpstr>微軟正黑體</vt:lpstr>
      <vt:lpstr>標楷體</vt:lpstr>
      <vt:lpstr>Arial</vt:lpstr>
      <vt:lpstr>Calibri</vt:lpstr>
      <vt:lpstr>Times New Roman</vt:lpstr>
      <vt:lpstr>bluegreen_w</vt:lpstr>
      <vt:lpstr> 基於Page Objects的XPath設計 </vt:lpstr>
      <vt:lpstr>大綱</vt:lpstr>
      <vt:lpstr>大綱</vt:lpstr>
      <vt:lpstr>研究動機</vt:lpstr>
      <vt:lpstr>研究目標</vt:lpstr>
      <vt:lpstr>大綱</vt:lpstr>
      <vt:lpstr>相關背景知識</vt:lpstr>
      <vt:lpstr>Document Object Model</vt:lpstr>
      <vt:lpstr>XML Path Language</vt:lpstr>
      <vt:lpstr>XPath</vt:lpstr>
      <vt:lpstr>Page Objects</vt:lpstr>
      <vt:lpstr>大綱</vt:lpstr>
      <vt:lpstr>基於Page Objects的XPath設計</vt:lpstr>
      <vt:lpstr>基於Page Objects的XPath設計</vt:lpstr>
      <vt:lpstr>Page objects</vt:lpstr>
      <vt:lpstr>基於Page Objects的XPath設計</vt:lpstr>
      <vt:lpstr>Item Detail頁面</vt:lpstr>
      <vt:lpstr>Page objects類別圖</vt:lpstr>
      <vt:lpstr>JSON內容</vt:lpstr>
      <vt:lpstr>基於Page Objects的XPath設計</vt:lpstr>
      <vt:lpstr>原先XPath使用方式</vt:lpstr>
      <vt:lpstr>基於Page Objects的XPath設計</vt:lpstr>
      <vt:lpstr>撰寫XPath片段</vt:lpstr>
      <vt:lpstr>使用開發人員工具</vt:lpstr>
      <vt:lpstr>撰寫XPath片段</vt:lpstr>
      <vt:lpstr>JSON內容</vt:lpstr>
      <vt:lpstr>基於Page Objects的XPath設計</vt:lpstr>
      <vt:lpstr>使用Builder組裝XPath</vt:lpstr>
      <vt:lpstr>使用Builder組裝XPath</vt:lpstr>
      <vt:lpstr>使用Builder組裝XPath</vt:lpstr>
      <vt:lpstr>使用Builder組裝XPath</vt:lpstr>
      <vt:lpstr>大綱</vt:lpstr>
      <vt:lpstr>產學合作案</vt:lpstr>
      <vt:lpstr>XPath案例實作與分析</vt:lpstr>
      <vt:lpstr>案例一</vt:lpstr>
      <vt:lpstr>Circuits頁面</vt:lpstr>
      <vt:lpstr>Column XPath</vt:lpstr>
      <vt:lpstr>Grid XPath</vt:lpstr>
      <vt:lpstr>Column XPath</vt:lpstr>
      <vt:lpstr>案例一</vt:lpstr>
      <vt:lpstr>原先專案實作</vt:lpstr>
      <vt:lpstr>原先專案實作</vt:lpstr>
      <vt:lpstr>原先專案實作</vt:lpstr>
      <vt:lpstr>案例一</vt:lpstr>
      <vt:lpstr>Page objects類別圖</vt:lpstr>
      <vt:lpstr>撰寫JSON節點</vt:lpstr>
      <vt:lpstr>撰寫JSON節點</vt:lpstr>
      <vt:lpstr>案例一</vt:lpstr>
      <vt:lpstr>方法實作後比較</vt:lpstr>
      <vt:lpstr>XPath案例實作與分析</vt:lpstr>
      <vt:lpstr>案例二</vt:lpstr>
      <vt:lpstr>Part Transactions頁面</vt:lpstr>
      <vt:lpstr>XPath</vt:lpstr>
      <vt:lpstr>XPath</vt:lpstr>
      <vt:lpstr>XPath</vt:lpstr>
      <vt:lpstr>XPath</vt:lpstr>
      <vt:lpstr>XPath</vt:lpstr>
      <vt:lpstr>XPath</vt:lpstr>
      <vt:lpstr>案例二</vt:lpstr>
      <vt:lpstr>篩選功能關鍵字</vt:lpstr>
      <vt:lpstr>排序功能關鍵字</vt:lpstr>
      <vt:lpstr>原先專案實作</vt:lpstr>
      <vt:lpstr>案例二</vt:lpstr>
      <vt:lpstr>Page objects類別圖</vt:lpstr>
      <vt:lpstr>撰寫JSON節點</vt:lpstr>
      <vt:lpstr>撰寫JSON節點</vt:lpstr>
      <vt:lpstr>撰寫JSON節點</vt:lpstr>
      <vt:lpstr>Column實作方法</vt:lpstr>
      <vt:lpstr>案例二</vt:lpstr>
      <vt:lpstr>方法實作後比較</vt:lpstr>
      <vt:lpstr>XPath案例實作與分析</vt:lpstr>
      <vt:lpstr>案例三</vt:lpstr>
      <vt:lpstr>介面更動案例</vt:lpstr>
      <vt:lpstr>案例三</vt:lpstr>
      <vt:lpstr>原先專案改動</vt:lpstr>
      <vt:lpstr>原先專案改動</vt:lpstr>
      <vt:lpstr>原先專案改動</vt:lpstr>
      <vt:lpstr>案例三</vt:lpstr>
      <vt:lpstr>JSON節點對應網頁畫面</vt:lpstr>
      <vt:lpstr>修改後的JSON內容</vt:lpstr>
      <vt:lpstr>案例三</vt:lpstr>
      <vt:lpstr>方法實作後比較</vt:lpstr>
      <vt:lpstr>大綱</vt:lpstr>
      <vt:lpstr>Selenium IDE</vt:lpstr>
      <vt:lpstr>Filter contents by efficient evaluation of XPath expressions</vt:lpstr>
      <vt:lpstr>一個改善XPath表達式在網頁應用程式自動化驗收測試之穩定性方法</vt:lpstr>
      <vt:lpstr>大綱</vt:lpstr>
      <vt:lpstr>結論</vt:lpstr>
      <vt:lpstr>未來研究方向</vt:lpstr>
      <vt:lpstr>PowerPoint 簡報</vt:lpstr>
      <vt:lpstr>論文相似度報表</vt:lpstr>
      <vt:lpstr>論文相似度報表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RFLint</dc:title>
  <dc:creator>Chucky</dc:creator>
  <cp:lastModifiedBy>Microsoft Office User</cp:lastModifiedBy>
  <cp:revision>1896</cp:revision>
  <dcterms:created xsi:type="dcterms:W3CDTF">2018-05-11T07:36:33Z</dcterms:created>
  <dcterms:modified xsi:type="dcterms:W3CDTF">2022-06-23T15:20:14Z</dcterms:modified>
</cp:coreProperties>
</file>